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11936D-6678-4775-B93E-99E72C314FBF}" type="datetimeFigureOut">
              <a:rPr lang="en-US" smtClean="0"/>
              <a:t>4/13/2016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F4596B-7A81-4BEA-8FCD-EB129154E7E1}" type="slidenum">
              <a:rPr lang="en-US" smtClean="0"/>
              <a:t>‹#›</a:t>
            </a:fld>
            <a:endParaRPr lang="en-US"/>
          </a:p>
        </p:txBody>
      </p:sp>
    </p:spTree>
    <p:extLst>
      <p:ext uri="{BB962C8B-B14F-4D97-AF65-F5344CB8AC3E}">
        <p14:creationId xmlns:p14="http://schemas.microsoft.com/office/powerpoint/2010/main" val="502784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24F1C0-D7B4-4AF9-9166-BFD9A4940B4D}" type="slidenum">
              <a:rPr lang="en-US" altLang="en-US"/>
              <a:pPr/>
              <a:t>2</a:t>
            </a:fld>
            <a:endParaRPr lang="en-US" altLang="en-US"/>
          </a:p>
        </p:txBody>
      </p:sp>
      <p:sp>
        <p:nvSpPr>
          <p:cNvPr id="1260546" name="Rectangle 2"/>
          <p:cNvSpPr>
            <a:spLocks noGrp="1" noRot="1" noChangeAspect="1" noChangeArrowheads="1" noTextEdit="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126054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chemeClr val="bg1"/>
            </a:solidFill>
            <a:miter lim="800000"/>
            <a:headEnd/>
            <a:tailEnd/>
          </a:ln>
        </p:spPr>
        <p:txBody>
          <a:bodyPr/>
          <a:lstStyle/>
          <a:p>
            <a:r>
              <a:rPr lang="en-US" altLang="en-US" b="1"/>
              <a:t>Student Misconceptions and Concerns</a:t>
            </a:r>
            <a:endParaRPr lang="en-US" altLang="en-US"/>
          </a:p>
          <a:p>
            <a:r>
              <a:rPr lang="en-US" altLang="en-US"/>
              <a:t>1. For many students, understanding ecosystems is like appreciating art. Although both are visible to the naked eye, in each case some background is required to understand the method of composition, the significance of components, and the nature of interactions. The fundamentals introduced in this chapter are new ways to see generally familiar systems.</a:t>
            </a:r>
          </a:p>
          <a:p>
            <a:endParaRPr lang="en-US" altLang="en-US"/>
          </a:p>
          <a:p>
            <a:r>
              <a:rPr lang="en-US" altLang="en-US" b="1"/>
              <a:t>Teaching Tips</a:t>
            </a:r>
          </a:p>
          <a:p>
            <a:r>
              <a:rPr lang="en-US" altLang="en-US"/>
              <a:t>1. Many students have been exposed to diverse ecosystems only through television and movies, which have likely focused on a few species. Before discussing this chapter, consider showing the class a good video (it need not be long) about an ecosystem. The video can then serve as a shared recent experience to which you can relate the content of this chapter. Alternately, you can relate some of the basics of this chapter to a local or regional example with which most students are familiar. There may even be a distinct community on your campus, such as a pond, wooded area, etc., that students could visit and return from with new insights.</a:t>
            </a:r>
          </a:p>
          <a:p>
            <a:r>
              <a:rPr lang="en-US" altLang="en-US"/>
              <a:t>2. Students have often had prior exposure to the concepts of food webs and food chains. Present a food web (perhaps Figure 37.9) to your class and challenge them to predict the consequences of a decrease or increase in the population of one of the organisms. This activity can help students understand how difficult it is to make precise predictions about these complex systems.</a:t>
            </a:r>
          </a:p>
        </p:txBody>
      </p:sp>
    </p:spTree>
    <p:extLst>
      <p:ext uri="{BB962C8B-B14F-4D97-AF65-F5344CB8AC3E}">
        <p14:creationId xmlns:p14="http://schemas.microsoft.com/office/powerpoint/2010/main" val="2131158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66C77D-D070-485A-81C2-A62B33FDC716}" type="slidenum">
              <a:rPr lang="en-US" altLang="en-US"/>
              <a:pPr/>
              <a:t>12</a:t>
            </a:fld>
            <a:endParaRPr lang="en-US" altLang="en-US"/>
          </a:p>
        </p:txBody>
      </p:sp>
      <p:sp>
        <p:nvSpPr>
          <p:cNvPr id="1270786" name="Rectangle 2"/>
          <p:cNvSpPr>
            <a:spLocks noGrp="1" noRot="1" noChangeAspect="1" noChangeArrowheads="1" noTextEdit="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127078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chemeClr val="bg1"/>
            </a:solidFill>
            <a:miter lim="800000"/>
            <a:headEnd/>
            <a:tailEnd/>
          </a:ln>
        </p:spPr>
        <p:txBody>
          <a:bodyPr/>
          <a:lstStyle/>
          <a:p>
            <a:r>
              <a:rPr lang="en-US" altLang="en-US"/>
              <a:t>Figure 37.9 A food web.</a:t>
            </a:r>
          </a:p>
          <a:p>
            <a:endParaRPr lang="en-US" altLang="en-US"/>
          </a:p>
        </p:txBody>
      </p:sp>
    </p:spTree>
    <p:extLst>
      <p:ext uri="{BB962C8B-B14F-4D97-AF65-F5344CB8AC3E}">
        <p14:creationId xmlns:p14="http://schemas.microsoft.com/office/powerpoint/2010/main" val="9039801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6DA328-1645-4521-809C-A390AB4D873C}" type="slidenum">
              <a:rPr lang="en-US" altLang="en-US"/>
              <a:pPr/>
              <a:t>13</a:t>
            </a:fld>
            <a:endParaRPr lang="en-US" altLang="en-US"/>
          </a:p>
        </p:txBody>
      </p:sp>
      <p:sp>
        <p:nvSpPr>
          <p:cNvPr id="1281026" name="Rectangle 2"/>
          <p:cNvSpPr>
            <a:spLocks noGrp="1" noRot="1" noChangeAspect="1" noChangeArrowheads="1" noTextEdit="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128102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chemeClr val="bg1"/>
            </a:solidFill>
            <a:miter lim="800000"/>
            <a:headEnd/>
            <a:tailEnd/>
          </a:ln>
        </p:spPr>
        <p:txBody>
          <a:bodyPr/>
          <a:lstStyle/>
          <a:p>
            <a:r>
              <a:rPr lang="en-US" altLang="en-US" b="1"/>
              <a:t>Student Misconceptions and Concerns</a:t>
            </a:r>
            <a:endParaRPr lang="en-US" altLang="en-US"/>
          </a:p>
          <a:p>
            <a:r>
              <a:rPr lang="en-US" altLang="en-US"/>
              <a:t>1. For many students, understanding ecosystems is like appreciating art. Although both are visible to the naked eye, in each case some background is required to understand the method of composition, the significance of components, and the nature of interactions. The fundamentals introduced in this chapter are new ways to see generally familiar systems.</a:t>
            </a:r>
          </a:p>
          <a:p>
            <a:endParaRPr lang="en-US" altLang="en-US"/>
          </a:p>
          <a:p>
            <a:r>
              <a:rPr lang="en-US" altLang="en-US" b="1"/>
              <a:t>Teaching Tips</a:t>
            </a:r>
          </a:p>
          <a:p>
            <a:r>
              <a:rPr lang="en-US" altLang="en-US"/>
              <a:t>1. Many students have been exposed to diverse ecosystems only through television and movies, which have likely focused on a few species. Before discussing this chapter, consider showing the class a good video (it need not be long) about an ecosystem. The video can then serve as a shared recent experience to which you can relate the content of this chapter. Alternately, you can relate some of the basics of this chapter to a local or regional example with which most students are familiar. There may even be a distinct community on your campus, such as a pond, wooded area, etc., that students could visit and return from with new insights.</a:t>
            </a:r>
          </a:p>
          <a:p>
            <a:r>
              <a:rPr lang="en-US" altLang="en-US"/>
              <a:t>2. Many keystone species have been identified in ecosystems, including sea otters, elephants, freshwater bass, and </a:t>
            </a:r>
            <a:r>
              <a:rPr lang="en-US" altLang="en-US" i="1"/>
              <a:t>Pisaster</a:t>
            </a:r>
            <a:r>
              <a:rPr lang="en-US" altLang="en-US"/>
              <a:t>, a sea star noted in Figure 37.11. Challenge your class to explain how the concept of keystone species impacts the efforts of conservation biologists. Why might some species be more important to conserve?</a:t>
            </a:r>
          </a:p>
        </p:txBody>
      </p:sp>
    </p:spTree>
    <p:extLst>
      <p:ext uri="{BB962C8B-B14F-4D97-AF65-F5344CB8AC3E}">
        <p14:creationId xmlns:p14="http://schemas.microsoft.com/office/powerpoint/2010/main" val="1096131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C43A4E-AE5A-4500-8172-6574EEF7122A}" type="slidenum">
              <a:rPr lang="en-US" altLang="en-US"/>
              <a:pPr/>
              <a:t>3</a:t>
            </a:fld>
            <a:endParaRPr lang="en-US" altLang="en-US"/>
          </a:p>
        </p:txBody>
      </p:sp>
      <p:sp>
        <p:nvSpPr>
          <p:cNvPr id="1262594" name="Rectangle 2"/>
          <p:cNvSpPr>
            <a:spLocks noGrp="1" noRot="1" noChangeAspect="1" noChangeArrowheads="1" noTextEdit="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126259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chemeClr val="bg1"/>
            </a:solidFill>
            <a:miter lim="800000"/>
            <a:headEnd/>
            <a:tailEnd/>
          </a:ln>
        </p:spPr>
        <p:txBody>
          <a:bodyPr/>
          <a:lstStyle/>
          <a:p>
            <a:r>
              <a:rPr lang="en-US" altLang="en-US" b="1"/>
              <a:t>Student Misconceptions and Concerns</a:t>
            </a:r>
            <a:endParaRPr lang="en-US" altLang="en-US"/>
          </a:p>
          <a:p>
            <a:r>
              <a:rPr lang="en-US" altLang="en-US"/>
              <a:t>1. For many students, understanding ecosystems is like appreciating art. Although both are visible to the naked eye, in each case some background is required to understand the method of composition, the significance of components, and the nature of interactions. The fundamentals introduced in this chapter are new ways to see generally familiar systems.</a:t>
            </a:r>
          </a:p>
          <a:p>
            <a:endParaRPr lang="en-US" altLang="en-US"/>
          </a:p>
          <a:p>
            <a:r>
              <a:rPr lang="en-US" altLang="en-US" b="1"/>
              <a:t>Teaching Tips</a:t>
            </a:r>
          </a:p>
          <a:p>
            <a:r>
              <a:rPr lang="en-US" altLang="en-US"/>
              <a:t>1. Many students have been exposed to diverse ecosystems only through television and movies, which have likely focused on a few species. Before discussing this chapter, consider showing the class a good video (it need not be long) about an ecosystem. The video can then serve as a shared recent experience to which you can relate the content of this chapter. Alternately, you can relate some of the basics of this chapter to a local or regional example with which most students are familiar. There may even be a distinct community on your campus, such as a pond, wooded area, etc., that students could visit and return from with new insights.</a:t>
            </a:r>
          </a:p>
          <a:p>
            <a:r>
              <a:rPr lang="en-US" altLang="en-US"/>
              <a:t>2. Students have often had prior exposure to the concepts of food webs and food chains. Present a food web (perhaps Figure 37.9) to your class and challenge them to predict the consequences of a decrease or increase in the population of one of the organisms. This activity can help students understand how difficult it is to make precise predictions about these complex systems.</a:t>
            </a:r>
          </a:p>
        </p:txBody>
      </p:sp>
    </p:spTree>
    <p:extLst>
      <p:ext uri="{BB962C8B-B14F-4D97-AF65-F5344CB8AC3E}">
        <p14:creationId xmlns:p14="http://schemas.microsoft.com/office/powerpoint/2010/main" val="2020344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51069C-466F-4EC6-896F-CBD9EEDB553C}" type="slidenum">
              <a:rPr lang="en-US" altLang="en-US"/>
              <a:pPr/>
              <a:t>4</a:t>
            </a:fld>
            <a:endParaRPr lang="en-US" altLang="en-US"/>
          </a:p>
        </p:txBody>
      </p:sp>
      <p:sp>
        <p:nvSpPr>
          <p:cNvPr id="1264642" name="Rectangle 2"/>
          <p:cNvSpPr>
            <a:spLocks noGrp="1" noRot="1" noChangeAspect="1" noChangeArrowheads="1" noTextEdit="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126464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chemeClr val="bg1"/>
            </a:solidFill>
            <a:miter lim="800000"/>
            <a:headEnd/>
            <a:tailEnd/>
          </a:ln>
        </p:spPr>
        <p:txBody>
          <a:bodyPr/>
          <a:lstStyle/>
          <a:p>
            <a:r>
              <a:rPr lang="en-US" altLang="en-US" b="1"/>
              <a:t>Student Misconceptions and Concerns</a:t>
            </a:r>
            <a:endParaRPr lang="en-US" altLang="en-US"/>
          </a:p>
          <a:p>
            <a:r>
              <a:rPr lang="en-US" altLang="en-US"/>
              <a:t>1. For many students, understanding ecosystems is like appreciating art. Although both are visible to the naked eye, in each case some background is required to understand the method of composition, the significance of components, and the nature of interactions. The fundamentals introduced in this chapter are new ways to see generally familiar systems.</a:t>
            </a:r>
          </a:p>
          <a:p>
            <a:endParaRPr lang="en-US" altLang="en-US"/>
          </a:p>
          <a:p>
            <a:r>
              <a:rPr lang="en-US" altLang="en-US" b="1"/>
              <a:t>Teaching Tips</a:t>
            </a:r>
          </a:p>
          <a:p>
            <a:r>
              <a:rPr lang="en-US" altLang="en-US"/>
              <a:t>1. Many students have been exposed to diverse ecosystems only through television and movies, which have likely focused on a few species. Before discussing this chapter, consider showing the class a good video (it need not be long) about an ecosystem. The video can then serve as a shared recent experience to which you can relate the content of this chapter. Alternately, you can relate some of the basics of this chapter to a local or regional example with which most students are familiar. There may even be a distinct community on your campus, such as a pond, wooded area, etc., that students could visit and return from with new insights.</a:t>
            </a:r>
          </a:p>
          <a:p>
            <a:r>
              <a:rPr lang="en-US" altLang="en-US"/>
              <a:t>2. Students have often had prior exposure to the concepts of food webs and food chains. Present a food web (perhaps Figure 37.9) to your class and challenge them to predict the consequences of a decrease or increase in the population of one of the organisms. This activity can help students understand how difficult it is to make precise predictions about these complex systems.</a:t>
            </a:r>
          </a:p>
        </p:txBody>
      </p:sp>
    </p:spTree>
    <p:extLst>
      <p:ext uri="{BB962C8B-B14F-4D97-AF65-F5344CB8AC3E}">
        <p14:creationId xmlns:p14="http://schemas.microsoft.com/office/powerpoint/2010/main" val="225160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463954-2B4D-4D8F-9F45-7F1594E22F00}" type="slidenum">
              <a:rPr lang="en-US" altLang="en-US"/>
              <a:pPr/>
              <a:t>5</a:t>
            </a:fld>
            <a:endParaRPr lang="en-US" altLang="en-US"/>
          </a:p>
        </p:txBody>
      </p:sp>
      <p:sp>
        <p:nvSpPr>
          <p:cNvPr id="1266690" name="Rectangle 2"/>
          <p:cNvSpPr>
            <a:spLocks noGrp="1" noRot="1" noChangeAspect="1" noChangeArrowheads="1" noTextEdit="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126669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chemeClr val="bg1"/>
            </a:solidFill>
            <a:miter lim="800000"/>
            <a:headEnd/>
            <a:tailEnd/>
          </a:ln>
        </p:spPr>
        <p:txBody>
          <a:bodyPr/>
          <a:lstStyle/>
          <a:p>
            <a:r>
              <a:rPr lang="en-US" altLang="en-US"/>
              <a:t>Figure 37.8 Two food chains.</a:t>
            </a:r>
          </a:p>
          <a:p>
            <a:endParaRPr lang="en-US" altLang="en-US"/>
          </a:p>
        </p:txBody>
      </p:sp>
    </p:spTree>
    <p:extLst>
      <p:ext uri="{BB962C8B-B14F-4D97-AF65-F5344CB8AC3E}">
        <p14:creationId xmlns:p14="http://schemas.microsoft.com/office/powerpoint/2010/main" val="2829060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AFDE62-FD3A-4AAB-92E7-FA5F34A65C4B}" type="slidenum">
              <a:rPr lang="en-US" altLang="en-US"/>
              <a:pPr/>
              <a:t>6</a:t>
            </a:fld>
            <a:endParaRPr lang="en-US" altLang="en-US"/>
          </a:p>
        </p:txBody>
      </p:sp>
      <p:sp>
        <p:nvSpPr>
          <p:cNvPr id="1367042" name="Rectangle 2"/>
          <p:cNvSpPr>
            <a:spLocks noGrp="1" noRot="1" noChangeAspect="1" noChangeArrowheads="1" noTextEdit="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136704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chemeClr val="bg1"/>
            </a:solidFill>
            <a:miter lim="800000"/>
            <a:headEnd/>
            <a:tailEnd/>
          </a:ln>
        </p:spPr>
        <p:txBody>
          <a:bodyPr/>
          <a:lstStyle/>
          <a:p>
            <a:r>
              <a:rPr lang="en-US" altLang="en-US"/>
              <a:t>Figure 37.8 Two food chains.</a:t>
            </a:r>
          </a:p>
          <a:p>
            <a:endParaRPr lang="en-US" altLang="en-US"/>
          </a:p>
        </p:txBody>
      </p:sp>
    </p:spTree>
    <p:extLst>
      <p:ext uri="{BB962C8B-B14F-4D97-AF65-F5344CB8AC3E}">
        <p14:creationId xmlns:p14="http://schemas.microsoft.com/office/powerpoint/2010/main" val="3909397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DB4C58-CC74-47ED-95C1-75A8CC001556}" type="slidenum">
              <a:rPr lang="en-US" altLang="en-US"/>
              <a:pPr/>
              <a:t>7</a:t>
            </a:fld>
            <a:endParaRPr lang="en-US" altLang="en-US"/>
          </a:p>
        </p:txBody>
      </p:sp>
      <p:sp>
        <p:nvSpPr>
          <p:cNvPr id="1369090" name="Rectangle 2"/>
          <p:cNvSpPr>
            <a:spLocks noGrp="1" noRot="1" noChangeAspect="1" noChangeArrowheads="1" noTextEdit="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136909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chemeClr val="bg1"/>
            </a:solidFill>
            <a:miter lim="800000"/>
            <a:headEnd/>
            <a:tailEnd/>
          </a:ln>
        </p:spPr>
        <p:txBody>
          <a:bodyPr/>
          <a:lstStyle/>
          <a:p>
            <a:r>
              <a:rPr lang="en-US" altLang="en-US"/>
              <a:t>Figure 37.8 Two food chains.</a:t>
            </a:r>
          </a:p>
          <a:p>
            <a:endParaRPr lang="en-US" altLang="en-US"/>
          </a:p>
        </p:txBody>
      </p:sp>
    </p:spTree>
    <p:extLst>
      <p:ext uri="{BB962C8B-B14F-4D97-AF65-F5344CB8AC3E}">
        <p14:creationId xmlns:p14="http://schemas.microsoft.com/office/powerpoint/2010/main" val="897817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C2A867-75D9-4134-BC1E-005F6E6A54C8}" type="slidenum">
              <a:rPr lang="en-US" altLang="en-US"/>
              <a:pPr/>
              <a:t>8</a:t>
            </a:fld>
            <a:endParaRPr lang="en-US" altLang="en-US"/>
          </a:p>
        </p:txBody>
      </p:sp>
      <p:sp>
        <p:nvSpPr>
          <p:cNvPr id="1371138" name="Rectangle 2"/>
          <p:cNvSpPr>
            <a:spLocks noGrp="1" noRot="1" noChangeAspect="1" noChangeArrowheads="1" noTextEdit="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1371139" name="Rectangle 3"/>
          <p:cNvSpPr>
            <a:spLocks noGrp="1" noChangeArrowheads="1"/>
          </p:cNvSpPr>
          <p:nvPr>
            <p:ph type="body" idx="1"/>
          </p:nvPr>
        </p:nvSpPr>
        <p:spPr bwMode="auto">
          <a:xfrm>
            <a:off x="685800" y="4343400"/>
            <a:ext cx="5486400" cy="4114800"/>
          </a:xfrm>
          <a:prstGeom prst="rect">
            <a:avLst/>
          </a:prstGeom>
          <a:solidFill>
            <a:srgbClr val="FFFFFF"/>
          </a:solidFill>
          <a:ln>
            <a:solidFill>
              <a:schemeClr val="bg1"/>
            </a:solidFill>
            <a:miter lim="800000"/>
            <a:headEnd/>
            <a:tailEnd/>
          </a:ln>
        </p:spPr>
        <p:txBody>
          <a:bodyPr/>
          <a:lstStyle/>
          <a:p>
            <a:r>
              <a:rPr lang="en-US" altLang="en-US"/>
              <a:t>Figure 37.8 Two food chains.</a:t>
            </a:r>
          </a:p>
          <a:p>
            <a:endParaRPr lang="en-US" altLang="en-US"/>
          </a:p>
        </p:txBody>
      </p:sp>
    </p:spTree>
    <p:extLst>
      <p:ext uri="{BB962C8B-B14F-4D97-AF65-F5344CB8AC3E}">
        <p14:creationId xmlns:p14="http://schemas.microsoft.com/office/powerpoint/2010/main" val="3353735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59DE5F-EC7E-4DDD-ADB7-C5983DD7C6F7}" type="slidenum">
              <a:rPr lang="en-US" altLang="en-US"/>
              <a:pPr/>
              <a:t>9</a:t>
            </a:fld>
            <a:endParaRPr lang="en-US" altLang="en-US"/>
          </a:p>
        </p:txBody>
      </p:sp>
      <p:sp>
        <p:nvSpPr>
          <p:cNvPr id="1373186" name="Rectangle 2"/>
          <p:cNvSpPr>
            <a:spLocks noGrp="1" noRot="1" noChangeAspect="1" noChangeArrowheads="1" noTextEdit="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137318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chemeClr val="bg1"/>
            </a:solidFill>
            <a:miter lim="800000"/>
            <a:headEnd/>
            <a:tailEnd/>
          </a:ln>
        </p:spPr>
        <p:txBody>
          <a:bodyPr/>
          <a:lstStyle/>
          <a:p>
            <a:r>
              <a:rPr lang="en-US" altLang="en-US"/>
              <a:t>Figure 37.8 Two food chains.</a:t>
            </a:r>
          </a:p>
          <a:p>
            <a:endParaRPr lang="en-US" altLang="en-US"/>
          </a:p>
        </p:txBody>
      </p:sp>
    </p:spTree>
    <p:extLst>
      <p:ext uri="{BB962C8B-B14F-4D97-AF65-F5344CB8AC3E}">
        <p14:creationId xmlns:p14="http://schemas.microsoft.com/office/powerpoint/2010/main" val="4164831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B4632F-2876-4EF0-A23B-174D60B8375D}" type="slidenum">
              <a:rPr lang="en-US" altLang="en-US"/>
              <a:pPr/>
              <a:t>11</a:t>
            </a:fld>
            <a:endParaRPr lang="en-US" altLang="en-US"/>
          </a:p>
        </p:txBody>
      </p:sp>
      <p:sp>
        <p:nvSpPr>
          <p:cNvPr id="1268738" name="Rectangle 2"/>
          <p:cNvSpPr>
            <a:spLocks noGrp="1" noRot="1" noChangeAspect="1" noChangeArrowheads="1" noTextEdit="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1268739" name="Rectangle 3"/>
          <p:cNvSpPr>
            <a:spLocks noGrp="1" noChangeArrowheads="1"/>
          </p:cNvSpPr>
          <p:nvPr>
            <p:ph type="body" idx="1"/>
          </p:nvPr>
        </p:nvSpPr>
        <p:spPr bwMode="auto">
          <a:xfrm>
            <a:off x="685800" y="4343400"/>
            <a:ext cx="5486400" cy="4114800"/>
          </a:xfrm>
          <a:prstGeom prst="rect">
            <a:avLst/>
          </a:prstGeom>
          <a:solidFill>
            <a:srgbClr val="FFFFFF"/>
          </a:solidFill>
          <a:ln>
            <a:solidFill>
              <a:schemeClr val="bg1"/>
            </a:solidFill>
            <a:miter lim="800000"/>
            <a:headEnd/>
            <a:tailEnd/>
          </a:ln>
        </p:spPr>
        <p:txBody>
          <a:bodyPr/>
          <a:lstStyle/>
          <a:p>
            <a:r>
              <a:rPr lang="en-US" altLang="en-US" b="1"/>
              <a:t>Student Misconceptions and Concerns</a:t>
            </a:r>
            <a:endParaRPr lang="en-US" altLang="en-US"/>
          </a:p>
          <a:p>
            <a:r>
              <a:rPr lang="en-US" altLang="en-US"/>
              <a:t>1. For many students, understanding ecosystems is like appreciating art. Although both are visible to the naked eye, in each case some background is required to understand the method of composition, the significance of components, and the nature of interactions. The fundamentals introduced in this chapter are new ways to see generally familiar systems.</a:t>
            </a:r>
          </a:p>
          <a:p>
            <a:endParaRPr lang="en-US" altLang="en-US" b="1"/>
          </a:p>
          <a:p>
            <a:r>
              <a:rPr lang="en-US" altLang="en-US" b="1"/>
              <a:t>Teaching Tips</a:t>
            </a:r>
          </a:p>
          <a:p>
            <a:r>
              <a:rPr lang="en-US" altLang="en-US"/>
              <a:t>1. Many students have been exposed to diverse ecosystems only through television and movies, which have likely focused on a few species. Before discussing this chapter, consider showing the class a good video (it need not be long) about an ecosystem. The video can then serve as a shared recent experience to which you can relate the content of this chapter. Alternately, you can relate some of the basics of this chapter to a local or regional example with which most students are familiar. There may even be a distinct community on your campus, such as a pond, wooded area, etc., that students could visit and return from with new insights.</a:t>
            </a:r>
          </a:p>
          <a:p>
            <a:r>
              <a:rPr lang="en-US" altLang="en-US"/>
              <a:t>2. Students have often had prior exposure to the concepts of food webs and food chains. Present a food web (perhaps Figure 37.9) to your class and challenge them to predict the consequences of a decrease or increase in the population of one of the organisms. This activity can help students understand how difficult it is to make precise predictions about these complex systems.</a:t>
            </a:r>
          </a:p>
        </p:txBody>
      </p:sp>
    </p:spTree>
    <p:extLst>
      <p:ext uri="{BB962C8B-B14F-4D97-AF65-F5344CB8AC3E}">
        <p14:creationId xmlns:p14="http://schemas.microsoft.com/office/powerpoint/2010/main" val="2884470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BCBD65-BC22-4AF9-BF2C-CFED614FEA1A}"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6B041-CCAE-4D57-B0EB-860749A95D02}" type="slidenum">
              <a:rPr lang="en-US" smtClean="0"/>
              <a:t>‹#›</a:t>
            </a:fld>
            <a:endParaRPr lang="en-US"/>
          </a:p>
        </p:txBody>
      </p:sp>
    </p:spTree>
    <p:extLst>
      <p:ext uri="{BB962C8B-B14F-4D97-AF65-F5344CB8AC3E}">
        <p14:creationId xmlns:p14="http://schemas.microsoft.com/office/powerpoint/2010/main" val="3026039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BCBD65-BC22-4AF9-BF2C-CFED614FEA1A}" type="datetimeFigureOut">
              <a:rPr lang="en-US" smtClean="0"/>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A6B041-CCAE-4D57-B0EB-860749A95D02}" type="slidenum">
              <a:rPr lang="en-US" smtClean="0"/>
              <a:t>‹#›</a:t>
            </a:fld>
            <a:endParaRPr lang="en-US"/>
          </a:p>
        </p:txBody>
      </p:sp>
    </p:spTree>
    <p:extLst>
      <p:ext uri="{BB962C8B-B14F-4D97-AF65-F5344CB8AC3E}">
        <p14:creationId xmlns:p14="http://schemas.microsoft.com/office/powerpoint/2010/main" val="3902326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7BCBD65-BC22-4AF9-BF2C-CFED614FEA1A}"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6B041-CCAE-4D57-B0EB-860749A95D02}" type="slidenum">
              <a:rPr lang="en-US" smtClean="0"/>
              <a:t>‹#›</a:t>
            </a:fld>
            <a:endParaRPr lang="en-US"/>
          </a:p>
        </p:txBody>
      </p:sp>
    </p:spTree>
    <p:extLst>
      <p:ext uri="{BB962C8B-B14F-4D97-AF65-F5344CB8AC3E}">
        <p14:creationId xmlns:p14="http://schemas.microsoft.com/office/powerpoint/2010/main" val="3275167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87BCBD65-BC22-4AF9-BF2C-CFED614FEA1A}" type="datetimeFigureOut">
              <a:rPr lang="en-US" smtClean="0"/>
              <a:t>4/13/2016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A6B041-CCAE-4D57-B0EB-860749A95D02}" type="slidenum">
              <a:rPr lang="en-US" smtClean="0"/>
              <a:t>‹#›</a:t>
            </a:fld>
            <a:endParaRPr lang="en-US"/>
          </a:p>
        </p:txBody>
      </p:sp>
    </p:spTree>
    <p:extLst>
      <p:ext uri="{BB962C8B-B14F-4D97-AF65-F5344CB8AC3E}">
        <p14:creationId xmlns:p14="http://schemas.microsoft.com/office/powerpoint/2010/main" val="26928771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BCBD65-BC22-4AF9-BF2C-CFED614FEA1A}"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6B041-CCAE-4D57-B0EB-860749A95D02}" type="slidenum">
              <a:rPr lang="en-US" smtClean="0"/>
              <a:t>‹#›</a:t>
            </a:fld>
            <a:endParaRPr lang="en-US"/>
          </a:p>
        </p:txBody>
      </p:sp>
    </p:spTree>
    <p:extLst>
      <p:ext uri="{BB962C8B-B14F-4D97-AF65-F5344CB8AC3E}">
        <p14:creationId xmlns:p14="http://schemas.microsoft.com/office/powerpoint/2010/main" val="873581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BCBD65-BC22-4AF9-BF2C-CFED614FEA1A}"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6B041-CCAE-4D57-B0EB-860749A95D02}" type="slidenum">
              <a:rPr lang="en-US" smtClean="0"/>
              <a:t>‹#›</a:t>
            </a:fld>
            <a:endParaRPr lang="en-US"/>
          </a:p>
        </p:txBody>
      </p:sp>
    </p:spTree>
    <p:extLst>
      <p:ext uri="{BB962C8B-B14F-4D97-AF65-F5344CB8AC3E}">
        <p14:creationId xmlns:p14="http://schemas.microsoft.com/office/powerpoint/2010/main" val="1533618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BCBD65-BC22-4AF9-BF2C-CFED614FEA1A}"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6B041-CCAE-4D57-B0EB-860749A95D02}" type="slidenum">
              <a:rPr lang="en-US" smtClean="0"/>
              <a:t>‹#›</a:t>
            </a:fld>
            <a:endParaRPr lang="en-US"/>
          </a:p>
        </p:txBody>
      </p:sp>
    </p:spTree>
    <p:extLst>
      <p:ext uri="{BB962C8B-B14F-4D97-AF65-F5344CB8AC3E}">
        <p14:creationId xmlns:p14="http://schemas.microsoft.com/office/powerpoint/2010/main" val="812966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BCBD65-BC22-4AF9-BF2C-CFED614FEA1A}"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6B041-CCAE-4D57-B0EB-860749A95D02}" type="slidenum">
              <a:rPr lang="en-US" smtClean="0"/>
              <a:t>‹#›</a:t>
            </a:fld>
            <a:endParaRPr lang="en-US"/>
          </a:p>
        </p:txBody>
      </p:sp>
    </p:spTree>
    <p:extLst>
      <p:ext uri="{BB962C8B-B14F-4D97-AF65-F5344CB8AC3E}">
        <p14:creationId xmlns:p14="http://schemas.microsoft.com/office/powerpoint/2010/main" val="509539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BCBD65-BC22-4AF9-BF2C-CFED614FEA1A}" type="datetimeFigureOut">
              <a:rPr lang="en-US" smtClean="0"/>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A6B041-CCAE-4D57-B0EB-860749A95D02}" type="slidenum">
              <a:rPr lang="en-US" smtClean="0"/>
              <a:t>‹#›</a:t>
            </a:fld>
            <a:endParaRPr lang="en-US"/>
          </a:p>
        </p:txBody>
      </p:sp>
    </p:spTree>
    <p:extLst>
      <p:ext uri="{BB962C8B-B14F-4D97-AF65-F5344CB8AC3E}">
        <p14:creationId xmlns:p14="http://schemas.microsoft.com/office/powerpoint/2010/main" val="426934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BCBD65-BC22-4AF9-BF2C-CFED614FEA1A}" type="datetimeFigureOut">
              <a:rPr lang="en-US" smtClean="0"/>
              <a:t>4/13/2016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A6B041-CCAE-4D57-B0EB-860749A95D02}" type="slidenum">
              <a:rPr lang="en-US" smtClean="0"/>
              <a:t>‹#›</a:t>
            </a:fld>
            <a:endParaRPr lang="en-US"/>
          </a:p>
        </p:txBody>
      </p:sp>
    </p:spTree>
    <p:extLst>
      <p:ext uri="{BB962C8B-B14F-4D97-AF65-F5344CB8AC3E}">
        <p14:creationId xmlns:p14="http://schemas.microsoft.com/office/powerpoint/2010/main" val="1170806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BCBD65-BC22-4AF9-BF2C-CFED614FEA1A}" type="datetimeFigureOut">
              <a:rPr lang="en-US" smtClean="0"/>
              <a:t>4/13/2016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A6B041-CCAE-4D57-B0EB-860749A95D02}" type="slidenum">
              <a:rPr lang="en-US" smtClean="0"/>
              <a:t>‹#›</a:t>
            </a:fld>
            <a:endParaRPr lang="en-US"/>
          </a:p>
        </p:txBody>
      </p:sp>
    </p:spTree>
    <p:extLst>
      <p:ext uri="{BB962C8B-B14F-4D97-AF65-F5344CB8AC3E}">
        <p14:creationId xmlns:p14="http://schemas.microsoft.com/office/powerpoint/2010/main" val="2208511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BCBD65-BC22-4AF9-BF2C-CFED614FEA1A}" type="datetimeFigureOut">
              <a:rPr lang="en-US" smtClean="0"/>
              <a:t>4/13/2016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A6B041-CCAE-4D57-B0EB-860749A95D02}" type="slidenum">
              <a:rPr lang="en-US" smtClean="0"/>
              <a:t>‹#›</a:t>
            </a:fld>
            <a:endParaRPr lang="en-US"/>
          </a:p>
        </p:txBody>
      </p:sp>
    </p:spTree>
    <p:extLst>
      <p:ext uri="{BB962C8B-B14F-4D97-AF65-F5344CB8AC3E}">
        <p14:creationId xmlns:p14="http://schemas.microsoft.com/office/powerpoint/2010/main" val="2726762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BCBD65-BC22-4AF9-BF2C-CFED614FEA1A}" type="datetimeFigureOut">
              <a:rPr lang="en-US" smtClean="0"/>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A6B041-CCAE-4D57-B0EB-860749A95D02}" type="slidenum">
              <a:rPr lang="en-US" smtClean="0"/>
              <a:t>‹#›</a:t>
            </a:fld>
            <a:endParaRPr lang="en-US"/>
          </a:p>
        </p:txBody>
      </p:sp>
    </p:spTree>
    <p:extLst>
      <p:ext uri="{BB962C8B-B14F-4D97-AF65-F5344CB8AC3E}">
        <p14:creationId xmlns:p14="http://schemas.microsoft.com/office/powerpoint/2010/main" val="93811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87BCBD65-BC22-4AF9-BF2C-CFED614FEA1A}" type="datetimeFigureOut">
              <a:rPr lang="en-US" smtClean="0"/>
              <a:t>4/13/2016</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87A6B041-CCAE-4D57-B0EB-860749A95D02}" type="slidenum">
              <a:rPr lang="en-US" smtClean="0"/>
              <a:t>‹#›</a:t>
            </a:fld>
            <a:endParaRPr lang="en-US"/>
          </a:p>
        </p:txBody>
      </p:sp>
    </p:spTree>
    <p:extLst>
      <p:ext uri="{BB962C8B-B14F-4D97-AF65-F5344CB8AC3E}">
        <p14:creationId xmlns:p14="http://schemas.microsoft.com/office/powerpoint/2010/main" val="2386858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87BCBD65-BC22-4AF9-BF2C-CFED614FEA1A}" type="datetimeFigureOut">
              <a:rPr lang="en-US" smtClean="0"/>
              <a:t>4/13/2016</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87A6B041-CCAE-4D57-B0EB-860749A95D02}" type="slidenum">
              <a:rPr lang="en-US" smtClean="0"/>
              <a:t>‹#›</a:t>
            </a:fld>
            <a:endParaRPr lang="en-US"/>
          </a:p>
        </p:txBody>
      </p:sp>
    </p:spTree>
    <p:extLst>
      <p:ext uri="{BB962C8B-B14F-4D97-AF65-F5344CB8AC3E}">
        <p14:creationId xmlns:p14="http://schemas.microsoft.com/office/powerpoint/2010/main" val="1142087735"/>
      </p:ext>
    </p:extLst>
  </p:cSld>
  <p:clrMap bg1="dk1" tx1="lt1" bg2="dk2" tx2="lt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 id="2147483760"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hyperlink" Target="file:///\\localhost\..\..\Program%20Files\TurningPoint\2003\Questions.html"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image" Target="../media/image9.jpeg"/><Relationship Id="rId5" Type="http://schemas.openxmlformats.org/officeDocument/2006/relationships/hyperlink" Target="http://education.nationalgeographic.com/rcplayer/?/edu/get_article_rc_xml/119.xml?ar_a=1" TargetMode="External"/><Relationship Id="rId4" Type="http://schemas.openxmlformats.org/officeDocument/2006/relationships/hyperlink" Target="file:///\\localhost\..\..\Program%20Files\TurningPoint\2003\Questions.html"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hyperlink" Target="file:///\\localhost\..\..\Program%20Files\TurningPoint\2003\Questions.html"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hyperlink" Target="file:///\\localhost\..\..\Program%20Files\TurningPoint\2003\Questions.html"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hyperlink" Target="file:///\\localhost\..\..\Program%20Files\TurningPoint\2003\Questions.html"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u="sng" dirty="0" smtClean="0"/>
              <a:t>Trophic Structure </a:t>
            </a:r>
            <a:endParaRPr lang="en-US" sz="7200" b="1" u="sng"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692955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and Food Chains </a:t>
            </a:r>
            <a:endParaRPr lang="en-US" dirty="0"/>
          </a:p>
        </p:txBody>
      </p:sp>
      <p:sp>
        <p:nvSpPr>
          <p:cNvPr id="3" name="Content Placeholder 2"/>
          <p:cNvSpPr>
            <a:spLocks noGrp="1"/>
          </p:cNvSpPr>
          <p:nvPr>
            <p:ph idx="1"/>
          </p:nvPr>
        </p:nvSpPr>
        <p:spPr>
          <a:xfrm>
            <a:off x="614317" y="1495313"/>
            <a:ext cx="10554574" cy="2330290"/>
          </a:xfrm>
        </p:spPr>
        <p:txBody>
          <a:bodyPr>
            <a:normAutofit/>
          </a:bodyPr>
          <a:lstStyle/>
          <a:p>
            <a:r>
              <a:rPr lang="en-US" sz="2800" dirty="0" smtClean="0"/>
              <a:t>Energy is lost as it is transferred up the food chain</a:t>
            </a:r>
          </a:p>
          <a:p>
            <a:r>
              <a:rPr lang="en-US" sz="2800" dirty="0" smtClean="0"/>
              <a:t>80-95% of energy is lost!!</a:t>
            </a:r>
            <a:endParaRPr lang="en-US" sz="2800" dirty="0"/>
          </a:p>
        </p:txBody>
      </p:sp>
      <p:pic>
        <p:nvPicPr>
          <p:cNvPr id="4" name="Picture 3"/>
          <p:cNvPicPr>
            <a:picLocks noChangeAspect="1"/>
          </p:cNvPicPr>
          <p:nvPr/>
        </p:nvPicPr>
        <p:blipFill>
          <a:blip r:embed="rId2"/>
          <a:stretch>
            <a:fillRect/>
          </a:stretch>
        </p:blipFill>
        <p:spPr>
          <a:xfrm>
            <a:off x="5401813" y="2692100"/>
            <a:ext cx="5205228" cy="3903922"/>
          </a:xfrm>
          <a:prstGeom prst="rect">
            <a:avLst/>
          </a:prstGeom>
        </p:spPr>
      </p:pic>
    </p:spTree>
    <p:extLst>
      <p:ext uri="{BB962C8B-B14F-4D97-AF65-F5344CB8AC3E}">
        <p14:creationId xmlns:p14="http://schemas.microsoft.com/office/powerpoint/2010/main" val="394419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7714" name="FlagCount" hidden="1">
            <a:hlinkClick r:id="rId4"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b="1">
                <a:latin typeface="Tahoma" panose="020B0604030504040204" pitchFamily="34" charset="0"/>
              </a:rPr>
              <a:t>0</a:t>
            </a:r>
          </a:p>
        </p:txBody>
      </p:sp>
      <p:sp>
        <p:nvSpPr>
          <p:cNvPr id="1267720" name="Rectangle 8"/>
          <p:cNvSpPr>
            <a:spLocks noGrp="1" noChangeArrowheads="1"/>
          </p:cNvSpPr>
          <p:nvPr>
            <p:ph type="title"/>
          </p:nvPr>
        </p:nvSpPr>
        <p:spPr>
          <a:xfrm>
            <a:off x="878728" y="591355"/>
            <a:ext cx="9574960" cy="822325"/>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r>
              <a:rPr lang="en-US" altLang="en-US" sz="4800" dirty="0" smtClean="0"/>
              <a:t>Food </a:t>
            </a:r>
            <a:r>
              <a:rPr lang="en-US" altLang="en-US" sz="4800" dirty="0"/>
              <a:t>C</a:t>
            </a:r>
            <a:r>
              <a:rPr lang="en-US" altLang="en-US" sz="4800" dirty="0" smtClean="0"/>
              <a:t>hains Form Food </a:t>
            </a:r>
            <a:r>
              <a:rPr lang="en-US" altLang="en-US" sz="4800" dirty="0"/>
              <a:t>W</a:t>
            </a:r>
            <a:r>
              <a:rPr lang="en-US" altLang="en-US" sz="4800" dirty="0" smtClean="0"/>
              <a:t>ebs</a:t>
            </a:r>
            <a:endParaRPr lang="en-US" altLang="en-US" sz="4800" dirty="0"/>
          </a:p>
        </p:txBody>
      </p:sp>
      <p:sp>
        <p:nvSpPr>
          <p:cNvPr id="1267721" name="Rectangle 9"/>
          <p:cNvSpPr>
            <a:spLocks noGrp="1" noChangeArrowheads="1"/>
          </p:cNvSpPr>
          <p:nvPr>
            <p:ph idx="1"/>
          </p:nvPr>
        </p:nvSpPr>
        <p:spPr>
          <a:xfrm>
            <a:off x="900953" y="1413680"/>
            <a:ext cx="9552735" cy="3383541"/>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p>
            <a:pPr marL="334963" indent="-334963"/>
            <a:r>
              <a:rPr lang="en-US" altLang="en-US" sz="3600" b="1" dirty="0"/>
              <a:t>Food web</a:t>
            </a:r>
          </a:p>
          <a:p>
            <a:pPr marL="989013" lvl="1" indent="-317500">
              <a:buFontTx/>
              <a:buChar char="–"/>
            </a:pPr>
            <a:r>
              <a:rPr lang="en-US" altLang="en-US" sz="3200" dirty="0"/>
              <a:t>A network of interconnecting food chains</a:t>
            </a:r>
          </a:p>
        </p:txBody>
      </p:sp>
    </p:spTree>
    <p:custDataLst>
      <p:tags r:id="rId1"/>
    </p:custDataLst>
    <p:extLst>
      <p:ext uri="{BB962C8B-B14F-4D97-AF65-F5344CB8AC3E}">
        <p14:creationId xmlns:p14="http://schemas.microsoft.com/office/powerpoint/2010/main" val="6172413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9772" name="Picture 12" descr="37_09FoodWeb-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81350" y="139700"/>
            <a:ext cx="5829300" cy="6578600"/>
          </a:xfrm>
          <a:prstGeom prst="rect">
            <a:avLst/>
          </a:prstGeom>
          <a:noFill/>
          <a:extLst>
            <a:ext uri="{909E8E84-426E-40DD-AFC4-6F175D3DCCD1}">
              <a14:hiddenFill xmlns:a14="http://schemas.microsoft.com/office/drawing/2010/main">
                <a:solidFill>
                  <a:srgbClr val="FFFFFF"/>
                </a:solidFill>
              </a14:hiddenFill>
            </a:ext>
          </a:extLst>
        </p:spPr>
      </p:pic>
      <p:sp>
        <p:nvSpPr>
          <p:cNvPr id="1269773" name="Text Box 13"/>
          <p:cNvSpPr txBox="1">
            <a:spLocks noChangeArrowheads="1"/>
          </p:cNvSpPr>
          <p:nvPr/>
        </p:nvSpPr>
        <p:spPr bwMode="auto">
          <a:xfrm>
            <a:off x="3273426" y="5387976"/>
            <a:ext cx="981075" cy="366713"/>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80000"/>
              </a:lnSpc>
            </a:pPr>
            <a:r>
              <a:rPr lang="en-US" altLang="en-US" sz="1400" b="1">
                <a:ea typeface="ヒラギノ角ゴ Pro W3" pitchFamily="48" charset="-128"/>
              </a:rPr>
              <a:t>Producers</a:t>
            </a:r>
          </a:p>
          <a:p>
            <a:pPr algn="l">
              <a:lnSpc>
                <a:spcPct val="80000"/>
              </a:lnSpc>
            </a:pPr>
            <a:r>
              <a:rPr lang="en-US" altLang="en-US" sz="1400" b="1">
                <a:ea typeface="ヒラギノ角ゴ Pro W3" pitchFamily="48" charset="-128"/>
              </a:rPr>
              <a:t>(plants)</a:t>
            </a:r>
          </a:p>
        </p:txBody>
      </p:sp>
      <p:sp>
        <p:nvSpPr>
          <p:cNvPr id="1269774" name="Text Box 14"/>
          <p:cNvSpPr txBox="1">
            <a:spLocks noChangeArrowheads="1"/>
          </p:cNvSpPr>
          <p:nvPr/>
        </p:nvSpPr>
        <p:spPr bwMode="auto">
          <a:xfrm>
            <a:off x="3276601" y="3549651"/>
            <a:ext cx="981075" cy="366713"/>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80000"/>
              </a:lnSpc>
            </a:pPr>
            <a:r>
              <a:rPr lang="en-US" altLang="en-US" sz="1400" b="1">
                <a:ea typeface="ヒラギノ角ゴ Pro W3" pitchFamily="48" charset="-128"/>
              </a:rPr>
              <a:t>Primary</a:t>
            </a:r>
          </a:p>
          <a:p>
            <a:pPr algn="l">
              <a:lnSpc>
                <a:spcPct val="80000"/>
              </a:lnSpc>
            </a:pPr>
            <a:r>
              <a:rPr lang="en-US" altLang="en-US" sz="1400" b="1">
                <a:ea typeface="ヒラギノ角ゴ Pro W3" pitchFamily="48" charset="-128"/>
              </a:rPr>
              <a:t>consumers</a:t>
            </a:r>
          </a:p>
        </p:txBody>
      </p:sp>
      <p:sp>
        <p:nvSpPr>
          <p:cNvPr id="1269775" name="Text Box 15"/>
          <p:cNvSpPr txBox="1">
            <a:spLocks noChangeArrowheads="1"/>
          </p:cNvSpPr>
          <p:nvPr/>
        </p:nvSpPr>
        <p:spPr bwMode="auto">
          <a:xfrm>
            <a:off x="3273425" y="2044700"/>
            <a:ext cx="990600" cy="7000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80000"/>
              </a:lnSpc>
            </a:pPr>
            <a:r>
              <a:rPr lang="en-US" altLang="en-US" sz="1400" b="1">
                <a:ea typeface="ヒラギノ角ゴ Pro W3" pitchFamily="48" charset="-128"/>
              </a:rPr>
              <a:t>Secondary</a:t>
            </a:r>
          </a:p>
          <a:p>
            <a:pPr algn="l">
              <a:lnSpc>
                <a:spcPct val="80000"/>
              </a:lnSpc>
            </a:pPr>
            <a:r>
              <a:rPr lang="en-US" altLang="en-US" sz="1400" b="1">
                <a:ea typeface="ヒラギノ角ゴ Pro W3" pitchFamily="48" charset="-128"/>
              </a:rPr>
              <a:t>and</a:t>
            </a:r>
          </a:p>
          <a:p>
            <a:pPr algn="l"/>
            <a:r>
              <a:rPr lang="en-US" altLang="en-US" sz="1400" b="1">
                <a:ea typeface="ヒラギノ角ゴ Pro W3" pitchFamily="48" charset="-128"/>
              </a:rPr>
              <a:t>primary</a:t>
            </a:r>
          </a:p>
          <a:p>
            <a:pPr algn="l">
              <a:lnSpc>
                <a:spcPct val="80000"/>
              </a:lnSpc>
            </a:pPr>
            <a:r>
              <a:rPr lang="en-US" altLang="en-US" sz="1400" b="1">
                <a:ea typeface="ヒラギノ角ゴ Pro W3" pitchFamily="48" charset="-128"/>
              </a:rPr>
              <a:t>consumers</a:t>
            </a:r>
          </a:p>
        </p:txBody>
      </p:sp>
      <p:sp>
        <p:nvSpPr>
          <p:cNvPr id="1269776" name="Text Box 16"/>
          <p:cNvSpPr txBox="1">
            <a:spLocks noChangeArrowheads="1"/>
          </p:cNvSpPr>
          <p:nvPr/>
        </p:nvSpPr>
        <p:spPr bwMode="auto">
          <a:xfrm>
            <a:off x="3270250" y="1158875"/>
            <a:ext cx="990600" cy="7000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80000"/>
              </a:lnSpc>
            </a:pPr>
            <a:r>
              <a:rPr lang="en-US" altLang="en-US" sz="1400" b="1">
                <a:ea typeface="ヒラギノ角ゴ Pro W3" pitchFamily="48" charset="-128"/>
              </a:rPr>
              <a:t>Tertiary</a:t>
            </a:r>
          </a:p>
          <a:p>
            <a:pPr algn="l">
              <a:lnSpc>
                <a:spcPct val="80000"/>
              </a:lnSpc>
            </a:pPr>
            <a:r>
              <a:rPr lang="en-US" altLang="en-US" sz="1400" b="1">
                <a:ea typeface="ヒラギノ角ゴ Pro W3" pitchFamily="48" charset="-128"/>
              </a:rPr>
              <a:t>and</a:t>
            </a:r>
          </a:p>
          <a:p>
            <a:pPr algn="l">
              <a:lnSpc>
                <a:spcPct val="90000"/>
              </a:lnSpc>
            </a:pPr>
            <a:r>
              <a:rPr lang="en-US" altLang="en-US" sz="1400" b="1">
                <a:ea typeface="ヒラギノ角ゴ Pro W3" pitchFamily="48" charset="-128"/>
              </a:rPr>
              <a:t>secondary</a:t>
            </a:r>
          </a:p>
          <a:p>
            <a:pPr algn="l">
              <a:lnSpc>
                <a:spcPct val="70000"/>
              </a:lnSpc>
            </a:pPr>
            <a:r>
              <a:rPr lang="en-US" altLang="en-US" sz="1400" b="1">
                <a:ea typeface="ヒラギノ角ゴ Pro W3" pitchFamily="48" charset="-128"/>
              </a:rPr>
              <a:t>consumers</a:t>
            </a:r>
          </a:p>
        </p:txBody>
      </p:sp>
      <p:sp>
        <p:nvSpPr>
          <p:cNvPr id="1269777" name="Text Box 17"/>
          <p:cNvSpPr txBox="1">
            <a:spLocks noChangeArrowheads="1"/>
          </p:cNvSpPr>
          <p:nvPr/>
        </p:nvSpPr>
        <p:spPr bwMode="auto">
          <a:xfrm>
            <a:off x="3289300" y="180975"/>
            <a:ext cx="1270000" cy="8207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400" b="1">
                <a:ea typeface="ヒラギノ角ゴ Pro W3" pitchFamily="48" charset="-128"/>
              </a:rPr>
              <a:t>Quaternary,</a:t>
            </a:r>
          </a:p>
          <a:p>
            <a:pPr algn="l">
              <a:lnSpc>
                <a:spcPct val="110000"/>
              </a:lnSpc>
            </a:pPr>
            <a:r>
              <a:rPr lang="en-US" altLang="en-US" sz="1400" b="1">
                <a:ea typeface="ヒラギノ角ゴ Pro W3" pitchFamily="48" charset="-128"/>
              </a:rPr>
              <a:t>tertiary,</a:t>
            </a:r>
          </a:p>
          <a:p>
            <a:pPr algn="l">
              <a:lnSpc>
                <a:spcPct val="110000"/>
              </a:lnSpc>
            </a:pPr>
            <a:r>
              <a:rPr lang="en-US" altLang="en-US" sz="1400" b="1">
                <a:ea typeface="ヒラギノ角ゴ Pro W3" pitchFamily="48" charset="-128"/>
              </a:rPr>
              <a:t>and secondary</a:t>
            </a:r>
          </a:p>
          <a:p>
            <a:pPr algn="l">
              <a:lnSpc>
                <a:spcPct val="70000"/>
              </a:lnSpc>
            </a:pPr>
            <a:r>
              <a:rPr lang="en-US" altLang="en-US" sz="1400" b="1">
                <a:ea typeface="ヒラギノ角ゴ Pro W3" pitchFamily="48" charset="-128"/>
              </a:rPr>
              <a:t>consumers</a:t>
            </a:r>
          </a:p>
        </p:txBody>
      </p:sp>
    </p:spTree>
    <p:custDataLst>
      <p:tags r:id="rId1"/>
    </p:custDataLst>
    <p:extLst>
      <p:ext uri="{BB962C8B-B14F-4D97-AF65-F5344CB8AC3E}">
        <p14:creationId xmlns:p14="http://schemas.microsoft.com/office/powerpoint/2010/main" val="2635770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02" name="FlagCount" hidden="1">
            <a:hlinkClick r:id="rId4"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b="1">
                <a:latin typeface="Tahoma" panose="020B0604030504040204" pitchFamily="34" charset="0"/>
              </a:rPr>
              <a:t>0</a:t>
            </a:r>
          </a:p>
        </p:txBody>
      </p:sp>
      <p:sp>
        <p:nvSpPr>
          <p:cNvPr id="1280003" name="Line 3"/>
          <p:cNvSpPr>
            <a:spLocks noChangeShapeType="1"/>
          </p:cNvSpPr>
          <p:nvPr/>
        </p:nvSpPr>
        <p:spPr bwMode="auto">
          <a:xfrm>
            <a:off x="1706563" y="1106488"/>
            <a:ext cx="8775700" cy="0"/>
          </a:xfrm>
          <a:prstGeom prst="line">
            <a:avLst/>
          </a:prstGeom>
          <a:noFill/>
          <a:ln w="76200">
            <a:solidFill>
              <a:srgbClr val="A8B99B"/>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80008" name="Rectangle 8"/>
          <p:cNvSpPr>
            <a:spLocks noGrp="1" noChangeArrowheads="1"/>
          </p:cNvSpPr>
          <p:nvPr>
            <p:ph type="title"/>
          </p:nvPr>
        </p:nvSpPr>
        <p:spPr>
          <a:xfrm>
            <a:off x="1677988" y="193676"/>
            <a:ext cx="8775700" cy="822325"/>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0000"/>
          </a:bodyPr>
          <a:lstStyle/>
          <a:p>
            <a:pPr marL="1006475" indent="-1006475"/>
            <a:r>
              <a:rPr lang="en-US" altLang="en-US" sz="3200" dirty="0" smtClean="0"/>
              <a:t>Keystone </a:t>
            </a:r>
            <a:r>
              <a:rPr lang="en-US" altLang="en-US" sz="3200" dirty="0"/>
              <a:t>species have a disproportionate impact on diversity</a:t>
            </a:r>
          </a:p>
        </p:txBody>
      </p:sp>
      <p:sp>
        <p:nvSpPr>
          <p:cNvPr id="1280009" name="Rectangle 9"/>
          <p:cNvSpPr>
            <a:spLocks noGrp="1" noChangeArrowheads="1"/>
          </p:cNvSpPr>
          <p:nvPr>
            <p:ph idx="1"/>
          </p:nvPr>
        </p:nvSpPr>
        <p:spPr>
          <a:xfrm>
            <a:off x="1677988" y="1311275"/>
            <a:ext cx="8775700" cy="5073650"/>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34963" indent="-334963"/>
            <a:r>
              <a:rPr lang="en-US" altLang="en-US" b="1" dirty="0">
                <a:hlinkClick r:id="rId5"/>
              </a:rPr>
              <a:t>Keystone species</a:t>
            </a:r>
            <a:endParaRPr lang="en-US" altLang="en-US" b="1" dirty="0"/>
          </a:p>
          <a:p>
            <a:pPr marL="989013" lvl="1" indent="-317500">
              <a:buFontTx/>
              <a:buChar char="–"/>
            </a:pPr>
            <a:r>
              <a:rPr lang="en-US" altLang="en-US" dirty="0"/>
              <a:t>A species whose impact on its community is larger than its biomass or abundance indicates</a:t>
            </a:r>
          </a:p>
          <a:p>
            <a:pPr marL="989013" lvl="1" indent="-317500">
              <a:buFontTx/>
              <a:buChar char="–"/>
            </a:pPr>
            <a:r>
              <a:rPr lang="en-US" altLang="en-US" dirty="0"/>
              <a:t>Occupies a niche that holds the rest of its community in place</a:t>
            </a:r>
          </a:p>
        </p:txBody>
      </p:sp>
      <p:pic>
        <p:nvPicPr>
          <p:cNvPr id="8" name="Picture 12" descr="37_11aArchCollapse-U"/>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98398" y="2996073"/>
            <a:ext cx="1840285" cy="3684126"/>
          </a:xfrm>
          <a:prstGeom prst="rect">
            <a:avLst/>
          </a:prstGeom>
          <a:noFill/>
          <a:extLst>
            <a:ext uri="{909E8E84-426E-40DD-AFC4-6F175D3DCCD1}">
              <a14:hiddenFill xmlns:a14="http://schemas.microsoft.com/office/drawing/2010/main">
                <a:solidFill>
                  <a:srgbClr val="FFFFFF"/>
                </a:solidFill>
              </a14:hiddenFill>
            </a:ext>
          </a:extLst>
        </p:spPr>
      </p:pic>
      <p:sp>
        <p:nvSpPr>
          <p:cNvPr id="9" name="Line 15"/>
          <p:cNvSpPr>
            <a:spLocks noChangeShapeType="1"/>
          </p:cNvSpPr>
          <p:nvPr/>
        </p:nvSpPr>
        <p:spPr bwMode="auto">
          <a:xfrm flipV="1">
            <a:off x="6094413" y="2996073"/>
            <a:ext cx="193675" cy="41592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Text Box 13"/>
          <p:cNvSpPr txBox="1">
            <a:spLocks noChangeArrowheads="1"/>
          </p:cNvSpPr>
          <p:nvPr/>
        </p:nvSpPr>
        <p:spPr bwMode="auto">
          <a:xfrm>
            <a:off x="6288088" y="2791287"/>
            <a:ext cx="1397000" cy="3317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r>
              <a:rPr lang="en-US" altLang="en-US" sz="2300" b="1" dirty="0"/>
              <a:t>Keystone</a:t>
            </a:r>
          </a:p>
        </p:txBody>
      </p:sp>
      <p:sp>
        <p:nvSpPr>
          <p:cNvPr id="11" name="Text Box 14"/>
          <p:cNvSpPr txBox="1">
            <a:spLocks noChangeArrowheads="1"/>
          </p:cNvSpPr>
          <p:nvPr/>
        </p:nvSpPr>
        <p:spPr bwMode="auto">
          <a:xfrm>
            <a:off x="4152004" y="5857874"/>
            <a:ext cx="1409700" cy="6746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2300" b="1" dirty="0"/>
              <a:t>Keystone</a:t>
            </a:r>
          </a:p>
          <a:p>
            <a:pPr algn="l">
              <a:lnSpc>
                <a:spcPct val="90000"/>
              </a:lnSpc>
            </a:pPr>
            <a:r>
              <a:rPr lang="en-US" altLang="en-US" sz="2300" b="1" dirty="0"/>
              <a:t>absent</a:t>
            </a:r>
          </a:p>
        </p:txBody>
      </p:sp>
    </p:spTree>
    <p:custDataLst>
      <p:tags r:id="rId1"/>
    </p:custDataLst>
    <p:extLst>
      <p:ext uri="{BB962C8B-B14F-4D97-AF65-F5344CB8AC3E}">
        <p14:creationId xmlns:p14="http://schemas.microsoft.com/office/powerpoint/2010/main" val="2318050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22" name="FlagCount" hidden="1">
            <a:hlinkClick r:id="rId4"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b="1">
                <a:latin typeface="Tahoma" panose="020B0604030504040204" pitchFamily="34" charset="0"/>
              </a:rPr>
              <a:t>0</a:t>
            </a:r>
          </a:p>
        </p:txBody>
      </p:sp>
      <p:sp>
        <p:nvSpPr>
          <p:cNvPr id="1259528" name="Rectangle 8"/>
          <p:cNvSpPr>
            <a:spLocks noGrp="1" noChangeArrowheads="1"/>
          </p:cNvSpPr>
          <p:nvPr>
            <p:ph type="title"/>
          </p:nvPr>
        </p:nvSpPr>
        <p:spPr>
          <a:xfrm>
            <a:off x="768556" y="695325"/>
            <a:ext cx="9713707" cy="822325"/>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pPr marL="812800" indent="-812800"/>
            <a:r>
              <a:rPr lang="en-US" altLang="en-US" sz="6000" dirty="0" smtClean="0"/>
              <a:t>Trophic </a:t>
            </a:r>
            <a:r>
              <a:rPr lang="en-US" altLang="en-US" sz="6000" dirty="0"/>
              <a:t>S</a:t>
            </a:r>
            <a:r>
              <a:rPr lang="en-US" altLang="en-US" sz="6000" dirty="0" smtClean="0"/>
              <a:t>tructure</a:t>
            </a:r>
            <a:endParaRPr lang="en-US" altLang="en-US" sz="6000" dirty="0"/>
          </a:p>
        </p:txBody>
      </p:sp>
      <p:sp>
        <p:nvSpPr>
          <p:cNvPr id="1259529" name="Rectangle 9"/>
          <p:cNvSpPr>
            <a:spLocks noGrp="1" noChangeArrowheads="1"/>
          </p:cNvSpPr>
          <p:nvPr>
            <p:ph idx="1"/>
          </p:nvPr>
        </p:nvSpPr>
        <p:spPr>
          <a:xfrm>
            <a:off x="763793" y="1311275"/>
            <a:ext cx="10628555" cy="5073650"/>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p>
            <a:pPr marL="334963" indent="-334963"/>
            <a:r>
              <a:rPr lang="en-US" altLang="en-US" sz="3600" b="1" dirty="0"/>
              <a:t>Trophic structure</a:t>
            </a:r>
          </a:p>
          <a:p>
            <a:pPr marL="989013" lvl="1" indent="-317500">
              <a:buFontTx/>
              <a:buChar char="–"/>
            </a:pPr>
            <a:r>
              <a:rPr lang="en-US" altLang="en-US" sz="3200" dirty="0"/>
              <a:t>A pattern of feeding relationships consisting of several different levels</a:t>
            </a:r>
          </a:p>
          <a:p>
            <a:pPr marL="334963" indent="-334963"/>
            <a:r>
              <a:rPr lang="en-US" altLang="en-US" sz="3600" b="1" dirty="0"/>
              <a:t>Food chain</a:t>
            </a:r>
          </a:p>
          <a:p>
            <a:pPr marL="989013" lvl="1" indent="-317500">
              <a:buFontTx/>
              <a:buChar char="–"/>
            </a:pPr>
            <a:r>
              <a:rPr lang="en-US" altLang="en-US" sz="3200" dirty="0"/>
              <a:t>Sequence of food transfer up the trophic levels</a:t>
            </a:r>
          </a:p>
        </p:txBody>
      </p:sp>
    </p:spTree>
    <p:custDataLst>
      <p:tags r:id="rId1"/>
    </p:custDataLst>
    <p:extLst>
      <p:ext uri="{BB962C8B-B14F-4D97-AF65-F5344CB8AC3E}">
        <p14:creationId xmlns:p14="http://schemas.microsoft.com/office/powerpoint/2010/main" val="3437055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595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595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5952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5952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1570" name="FlagCount" hidden="1">
            <a:hlinkClick r:id="rId4"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b="1">
                <a:latin typeface="Tahoma" panose="020B0604030504040204" pitchFamily="34" charset="0"/>
              </a:rPr>
              <a:t>0</a:t>
            </a:r>
          </a:p>
        </p:txBody>
      </p:sp>
      <p:sp>
        <p:nvSpPr>
          <p:cNvPr id="1261579" name="Rectangle 11"/>
          <p:cNvSpPr>
            <a:spLocks noGrp="1" noChangeArrowheads="1"/>
          </p:cNvSpPr>
          <p:nvPr>
            <p:ph type="title"/>
          </p:nvPr>
        </p:nvSpPr>
        <p:spPr>
          <a:xfrm>
            <a:off x="1053540" y="580597"/>
            <a:ext cx="9400148" cy="822325"/>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pPr marL="812800" indent="-812800"/>
            <a:r>
              <a:rPr lang="en-US" altLang="en-US" sz="4800" dirty="0" smtClean="0"/>
              <a:t>Trophic </a:t>
            </a:r>
            <a:r>
              <a:rPr lang="en-US" altLang="en-US" sz="4800" dirty="0"/>
              <a:t>S</a:t>
            </a:r>
            <a:r>
              <a:rPr lang="en-US" altLang="en-US" sz="4800" dirty="0" smtClean="0"/>
              <a:t>tructure</a:t>
            </a:r>
            <a:endParaRPr lang="en-US" altLang="en-US" sz="4800" dirty="0"/>
          </a:p>
        </p:txBody>
      </p:sp>
      <p:sp>
        <p:nvSpPr>
          <p:cNvPr id="1261577" name="Rectangle 9"/>
          <p:cNvSpPr>
            <a:spLocks noGrp="1" noChangeArrowheads="1"/>
          </p:cNvSpPr>
          <p:nvPr>
            <p:ph idx="1"/>
          </p:nvPr>
        </p:nvSpPr>
        <p:spPr>
          <a:xfrm>
            <a:off x="779929" y="1666278"/>
            <a:ext cx="9673759" cy="5073650"/>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34963" indent="-334963"/>
            <a:r>
              <a:rPr lang="en-US" altLang="en-US" sz="3600" b="1" dirty="0"/>
              <a:t>Producers</a:t>
            </a:r>
            <a:endParaRPr lang="en-US" altLang="en-US" sz="4400" b="1" dirty="0"/>
          </a:p>
          <a:p>
            <a:pPr marL="989013" lvl="1" indent="-317500">
              <a:buFontTx/>
              <a:buChar char="–"/>
            </a:pPr>
            <a:r>
              <a:rPr lang="en-US" altLang="en-US" sz="3200" dirty="0"/>
              <a:t>Support all other trophic levels</a:t>
            </a:r>
          </a:p>
          <a:p>
            <a:pPr marL="989013" lvl="1" indent="-317500">
              <a:buFontTx/>
              <a:buChar char="–"/>
            </a:pPr>
            <a:r>
              <a:rPr lang="en-US" altLang="en-US" sz="3200" dirty="0"/>
              <a:t>Autotrophs</a:t>
            </a:r>
          </a:p>
          <a:p>
            <a:pPr marL="1820863" lvl="2" indent="-455613">
              <a:buFontTx/>
              <a:buChar char="–"/>
            </a:pPr>
            <a:r>
              <a:rPr lang="en-US" altLang="en-US" sz="3200" dirty="0"/>
              <a:t>Photosynthetic producers</a:t>
            </a:r>
          </a:p>
          <a:p>
            <a:pPr marL="2384425" lvl="3">
              <a:buFontTx/>
              <a:buChar char="–"/>
            </a:pPr>
            <a:r>
              <a:rPr lang="en-US" altLang="en-US" sz="3200" dirty="0"/>
              <a:t>Plants on land</a:t>
            </a:r>
          </a:p>
          <a:p>
            <a:pPr marL="2384425" lvl="3">
              <a:buFontTx/>
              <a:buChar char="–"/>
            </a:pPr>
            <a:r>
              <a:rPr lang="en-US" altLang="en-US" sz="3200" dirty="0"/>
              <a:t>Cyanobacteria in water</a:t>
            </a:r>
          </a:p>
          <a:p>
            <a:pPr marL="989013" lvl="1" indent="-317500"/>
            <a:endParaRPr lang="en-US" altLang="en-US" dirty="0"/>
          </a:p>
        </p:txBody>
      </p:sp>
    </p:spTree>
    <p:custDataLst>
      <p:tags r:id="rId1"/>
    </p:custDataLst>
    <p:extLst>
      <p:ext uri="{BB962C8B-B14F-4D97-AF65-F5344CB8AC3E}">
        <p14:creationId xmlns:p14="http://schemas.microsoft.com/office/powerpoint/2010/main" val="3341064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6157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6157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6157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6157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6157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6157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3618" name="FlagCount" hidden="1">
            <a:hlinkClick r:id="rId4"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b="1">
                <a:latin typeface="Tahoma" panose="020B0604030504040204" pitchFamily="34" charset="0"/>
              </a:rPr>
              <a:t>0</a:t>
            </a:r>
          </a:p>
        </p:txBody>
      </p:sp>
      <p:sp>
        <p:nvSpPr>
          <p:cNvPr id="1263627" name="Rectangle 11"/>
          <p:cNvSpPr>
            <a:spLocks noGrp="1" noChangeArrowheads="1"/>
          </p:cNvSpPr>
          <p:nvPr>
            <p:ph type="title"/>
          </p:nvPr>
        </p:nvSpPr>
        <p:spPr>
          <a:xfrm>
            <a:off x="618565" y="488950"/>
            <a:ext cx="9643782" cy="822325"/>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pPr marL="812800" indent="-812800"/>
            <a:r>
              <a:rPr lang="en-US" altLang="en-US" sz="4800" dirty="0" smtClean="0"/>
              <a:t>Trophic </a:t>
            </a:r>
            <a:r>
              <a:rPr lang="en-US" altLang="en-US" sz="4800" dirty="0"/>
              <a:t>S</a:t>
            </a:r>
            <a:r>
              <a:rPr lang="en-US" altLang="en-US" sz="4800" dirty="0" smtClean="0"/>
              <a:t>tructure</a:t>
            </a:r>
            <a:endParaRPr lang="en-US" altLang="en-US" sz="4800" dirty="0"/>
          </a:p>
        </p:txBody>
      </p:sp>
      <p:sp>
        <p:nvSpPr>
          <p:cNvPr id="1263625" name="Rectangle 9"/>
          <p:cNvSpPr>
            <a:spLocks noGrp="1" noChangeArrowheads="1"/>
          </p:cNvSpPr>
          <p:nvPr>
            <p:ph idx="1"/>
          </p:nvPr>
        </p:nvSpPr>
        <p:spPr>
          <a:xfrm>
            <a:off x="317351" y="1989007"/>
            <a:ext cx="9619970" cy="5073650"/>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2500" lnSpcReduction="10000"/>
          </a:bodyPr>
          <a:lstStyle/>
          <a:p>
            <a:pPr marL="334963" indent="-334963"/>
            <a:r>
              <a:rPr lang="en-US" altLang="en-US" sz="3600" dirty="0"/>
              <a:t>Consumers</a:t>
            </a:r>
          </a:p>
          <a:p>
            <a:pPr marL="989013" lvl="1" indent="-317500">
              <a:buFontTx/>
              <a:buChar char="–"/>
            </a:pPr>
            <a:r>
              <a:rPr lang="en-US" altLang="en-US" sz="3200" dirty="0"/>
              <a:t>Heterotrophs</a:t>
            </a:r>
          </a:p>
          <a:p>
            <a:pPr marL="1809750" lvl="2">
              <a:buFontTx/>
              <a:buChar char="–"/>
            </a:pPr>
            <a:r>
              <a:rPr lang="en-US" altLang="en-US" sz="3200" b="1" dirty="0"/>
              <a:t>Primary consumers</a:t>
            </a:r>
          </a:p>
          <a:p>
            <a:pPr marL="1809750" lvl="2">
              <a:buFontTx/>
              <a:buChar char="–"/>
            </a:pPr>
            <a:r>
              <a:rPr lang="en-US" altLang="en-US" sz="3200" b="1" dirty="0"/>
              <a:t>Secondary consumers</a:t>
            </a:r>
          </a:p>
          <a:p>
            <a:pPr marL="1809750" lvl="2">
              <a:buFontTx/>
              <a:buChar char="–"/>
            </a:pPr>
            <a:r>
              <a:rPr lang="en-US" altLang="en-US" sz="3200" b="1" dirty="0"/>
              <a:t>Tertiary consumers</a:t>
            </a:r>
          </a:p>
          <a:p>
            <a:pPr marL="1809750" lvl="2">
              <a:buFontTx/>
              <a:buChar char="–"/>
            </a:pPr>
            <a:r>
              <a:rPr lang="en-US" altLang="en-US" sz="3200" b="1" dirty="0"/>
              <a:t>Quaternary consumers</a:t>
            </a:r>
          </a:p>
          <a:p>
            <a:pPr marL="334963" indent="-334963"/>
            <a:r>
              <a:rPr lang="en-US" altLang="en-US" sz="3600" b="1" dirty="0"/>
              <a:t>Detritivores</a:t>
            </a:r>
            <a:r>
              <a:rPr lang="en-US" altLang="en-US" sz="3600" dirty="0"/>
              <a:t> and </a:t>
            </a:r>
            <a:r>
              <a:rPr lang="en-US" altLang="en-US" sz="3600" b="1" dirty="0"/>
              <a:t>decomposers</a:t>
            </a:r>
          </a:p>
          <a:p>
            <a:pPr marL="989013" lvl="1" indent="-317500">
              <a:buFontTx/>
              <a:buChar char="–"/>
            </a:pPr>
            <a:r>
              <a:rPr lang="en-US" altLang="en-US" sz="3200" dirty="0"/>
              <a:t>Derive energy from dead matter and wastes</a:t>
            </a:r>
          </a:p>
          <a:p>
            <a:pPr marL="1809750" lvl="2"/>
            <a:endParaRPr lang="en-US" altLang="en-US" dirty="0"/>
          </a:p>
        </p:txBody>
      </p:sp>
    </p:spTree>
    <p:custDataLst>
      <p:tags r:id="rId1"/>
    </p:custDataLst>
    <p:extLst>
      <p:ext uri="{BB962C8B-B14F-4D97-AF65-F5344CB8AC3E}">
        <p14:creationId xmlns:p14="http://schemas.microsoft.com/office/powerpoint/2010/main" val="1062169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636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636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636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6362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6362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6362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6362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6362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5676" name="Picture 12" descr="37_08TwoFoodChains_1-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2864" y="136525"/>
            <a:ext cx="7024687" cy="6584950"/>
          </a:xfrm>
          <a:prstGeom prst="rect">
            <a:avLst/>
          </a:prstGeom>
          <a:noFill/>
          <a:extLst>
            <a:ext uri="{909E8E84-426E-40DD-AFC4-6F175D3DCCD1}">
              <a14:hiddenFill xmlns:a14="http://schemas.microsoft.com/office/drawing/2010/main">
                <a:solidFill>
                  <a:srgbClr val="FFFFFF"/>
                </a:solidFill>
              </a14:hiddenFill>
            </a:ext>
          </a:extLst>
        </p:spPr>
      </p:pic>
      <p:sp>
        <p:nvSpPr>
          <p:cNvPr id="1265677" name="Text Box 13"/>
          <p:cNvSpPr txBox="1">
            <a:spLocks noChangeArrowheads="1"/>
          </p:cNvSpPr>
          <p:nvPr/>
        </p:nvSpPr>
        <p:spPr bwMode="auto">
          <a:xfrm>
            <a:off x="2625726" y="5641975"/>
            <a:ext cx="536575" cy="2047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Plant</a:t>
            </a:r>
          </a:p>
        </p:txBody>
      </p:sp>
      <p:sp>
        <p:nvSpPr>
          <p:cNvPr id="1265678" name="Text Box 14"/>
          <p:cNvSpPr txBox="1">
            <a:spLocks noChangeArrowheads="1"/>
          </p:cNvSpPr>
          <p:nvPr/>
        </p:nvSpPr>
        <p:spPr bwMode="auto">
          <a:xfrm>
            <a:off x="2676526" y="6276975"/>
            <a:ext cx="2530475" cy="2047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b="1">
                <a:ea typeface="ヒラギノ角ゴ Pro W3" pitchFamily="48" charset="-128"/>
              </a:rPr>
              <a:t>A terrestrial food chain</a:t>
            </a:r>
          </a:p>
        </p:txBody>
      </p:sp>
      <p:sp>
        <p:nvSpPr>
          <p:cNvPr id="1265679" name="Text Box 15"/>
          <p:cNvSpPr txBox="1">
            <a:spLocks noChangeArrowheads="1"/>
          </p:cNvSpPr>
          <p:nvPr/>
        </p:nvSpPr>
        <p:spPr bwMode="auto">
          <a:xfrm>
            <a:off x="5362576" y="5749925"/>
            <a:ext cx="1146175" cy="2111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b="1">
                <a:ea typeface="ヒラギノ角ゴ Pro W3" pitchFamily="48" charset="-128"/>
              </a:rPr>
              <a:t>Producers</a:t>
            </a:r>
          </a:p>
        </p:txBody>
      </p:sp>
      <p:sp>
        <p:nvSpPr>
          <p:cNvPr id="1265680" name="Text Box 16"/>
          <p:cNvSpPr txBox="1">
            <a:spLocks noChangeArrowheads="1"/>
          </p:cNvSpPr>
          <p:nvPr/>
        </p:nvSpPr>
        <p:spPr bwMode="auto">
          <a:xfrm>
            <a:off x="8162926" y="5680075"/>
            <a:ext cx="1609725" cy="2238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Phytoplankton</a:t>
            </a:r>
          </a:p>
        </p:txBody>
      </p:sp>
      <p:sp>
        <p:nvSpPr>
          <p:cNvPr id="1265681" name="Text Box 17"/>
          <p:cNvSpPr txBox="1">
            <a:spLocks noChangeArrowheads="1"/>
          </p:cNvSpPr>
          <p:nvPr/>
        </p:nvSpPr>
        <p:spPr bwMode="auto">
          <a:xfrm>
            <a:off x="7102476" y="6276975"/>
            <a:ext cx="2403475" cy="2619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b="1">
                <a:ea typeface="ヒラギノ角ゴ Pro W3" pitchFamily="48" charset="-128"/>
              </a:rPr>
              <a:t>An aquatic food chain</a:t>
            </a:r>
          </a:p>
        </p:txBody>
      </p:sp>
    </p:spTree>
    <p:custDataLst>
      <p:tags r:id="rId1"/>
    </p:custDataLst>
    <p:extLst>
      <p:ext uri="{BB962C8B-B14F-4D97-AF65-F5344CB8AC3E}">
        <p14:creationId xmlns:p14="http://schemas.microsoft.com/office/powerpoint/2010/main" val="1164172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66018" name="Picture 2" descr="37_08TwoFoodChains_2-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2864" y="136525"/>
            <a:ext cx="7024687" cy="6584950"/>
          </a:xfrm>
          <a:prstGeom prst="rect">
            <a:avLst/>
          </a:prstGeom>
          <a:noFill/>
          <a:extLst>
            <a:ext uri="{909E8E84-426E-40DD-AFC4-6F175D3DCCD1}">
              <a14:hiddenFill xmlns:a14="http://schemas.microsoft.com/office/drawing/2010/main">
                <a:solidFill>
                  <a:srgbClr val="FFFFFF"/>
                </a:solidFill>
              </a14:hiddenFill>
            </a:ext>
          </a:extLst>
        </p:spPr>
      </p:pic>
      <p:sp>
        <p:nvSpPr>
          <p:cNvPr id="1366019" name="Text Box 3"/>
          <p:cNvSpPr txBox="1">
            <a:spLocks noChangeArrowheads="1"/>
          </p:cNvSpPr>
          <p:nvPr/>
        </p:nvSpPr>
        <p:spPr bwMode="auto">
          <a:xfrm>
            <a:off x="2625726" y="5641975"/>
            <a:ext cx="536575" cy="2047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Plant</a:t>
            </a:r>
          </a:p>
        </p:txBody>
      </p:sp>
      <p:sp>
        <p:nvSpPr>
          <p:cNvPr id="1366020" name="Text Box 4"/>
          <p:cNvSpPr txBox="1">
            <a:spLocks noChangeArrowheads="1"/>
          </p:cNvSpPr>
          <p:nvPr/>
        </p:nvSpPr>
        <p:spPr bwMode="auto">
          <a:xfrm>
            <a:off x="2676526" y="6276975"/>
            <a:ext cx="2530475" cy="2047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b="1">
                <a:ea typeface="ヒラギノ角ゴ Pro W3" pitchFamily="48" charset="-128"/>
              </a:rPr>
              <a:t>A terrestrial food chain</a:t>
            </a:r>
          </a:p>
        </p:txBody>
      </p:sp>
      <p:sp>
        <p:nvSpPr>
          <p:cNvPr id="1366021" name="Text Box 5"/>
          <p:cNvSpPr txBox="1">
            <a:spLocks noChangeArrowheads="1"/>
          </p:cNvSpPr>
          <p:nvPr/>
        </p:nvSpPr>
        <p:spPr bwMode="auto">
          <a:xfrm>
            <a:off x="5362576" y="5749925"/>
            <a:ext cx="1146175" cy="2111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b="1">
                <a:ea typeface="ヒラギノ角ゴ Pro W3" pitchFamily="48" charset="-128"/>
              </a:rPr>
              <a:t>Producers</a:t>
            </a:r>
          </a:p>
        </p:txBody>
      </p:sp>
      <p:sp>
        <p:nvSpPr>
          <p:cNvPr id="1366022" name="Text Box 6"/>
          <p:cNvSpPr txBox="1">
            <a:spLocks noChangeArrowheads="1"/>
          </p:cNvSpPr>
          <p:nvPr/>
        </p:nvSpPr>
        <p:spPr bwMode="auto">
          <a:xfrm>
            <a:off x="8162926" y="5680075"/>
            <a:ext cx="1609725" cy="2238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Phytoplankton</a:t>
            </a:r>
          </a:p>
        </p:txBody>
      </p:sp>
      <p:sp>
        <p:nvSpPr>
          <p:cNvPr id="1366023" name="Text Box 7"/>
          <p:cNvSpPr txBox="1">
            <a:spLocks noChangeArrowheads="1"/>
          </p:cNvSpPr>
          <p:nvPr/>
        </p:nvSpPr>
        <p:spPr bwMode="auto">
          <a:xfrm>
            <a:off x="7102476" y="6276975"/>
            <a:ext cx="2403475" cy="2619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b="1">
                <a:ea typeface="ヒラギノ角ゴ Pro W3" pitchFamily="48" charset="-128"/>
              </a:rPr>
              <a:t>An aquatic food chain</a:t>
            </a:r>
          </a:p>
        </p:txBody>
      </p:sp>
      <p:sp>
        <p:nvSpPr>
          <p:cNvPr id="1366024" name="Text Box 8"/>
          <p:cNvSpPr txBox="1">
            <a:spLocks noChangeArrowheads="1"/>
          </p:cNvSpPr>
          <p:nvPr/>
        </p:nvSpPr>
        <p:spPr bwMode="auto">
          <a:xfrm>
            <a:off x="5286376" y="4378325"/>
            <a:ext cx="1273175" cy="4778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ctr">
              <a:lnSpc>
                <a:spcPct val="90000"/>
              </a:lnSpc>
            </a:pPr>
            <a:r>
              <a:rPr lang="en-US" altLang="en-US" b="1">
                <a:ea typeface="ヒラギノ角ゴ Pro W3" pitchFamily="48" charset="-128"/>
              </a:rPr>
              <a:t>Primary</a:t>
            </a:r>
          </a:p>
          <a:p>
            <a:pPr algn="ctr">
              <a:lnSpc>
                <a:spcPct val="90000"/>
              </a:lnSpc>
            </a:pPr>
            <a:r>
              <a:rPr lang="en-US" altLang="en-US" b="1">
                <a:ea typeface="ヒラギノ角ゴ Pro W3" pitchFamily="48" charset="-128"/>
              </a:rPr>
              <a:t>consumers</a:t>
            </a:r>
          </a:p>
        </p:txBody>
      </p:sp>
      <p:sp>
        <p:nvSpPr>
          <p:cNvPr id="1366025" name="Text Box 9"/>
          <p:cNvSpPr txBox="1">
            <a:spLocks noChangeArrowheads="1"/>
          </p:cNvSpPr>
          <p:nvPr/>
        </p:nvSpPr>
        <p:spPr bwMode="auto">
          <a:xfrm>
            <a:off x="2625726" y="4371975"/>
            <a:ext cx="1298575" cy="2301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Grasshopper</a:t>
            </a:r>
          </a:p>
        </p:txBody>
      </p:sp>
      <p:sp>
        <p:nvSpPr>
          <p:cNvPr id="1366026" name="Text Box 10"/>
          <p:cNvSpPr txBox="1">
            <a:spLocks noChangeArrowheads="1"/>
          </p:cNvSpPr>
          <p:nvPr/>
        </p:nvSpPr>
        <p:spPr bwMode="auto">
          <a:xfrm>
            <a:off x="8188326" y="4410075"/>
            <a:ext cx="1247775" cy="2301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Zooplankton</a:t>
            </a:r>
          </a:p>
        </p:txBody>
      </p:sp>
    </p:spTree>
    <p:custDataLst>
      <p:tags r:id="rId1"/>
    </p:custDataLst>
    <p:extLst>
      <p:ext uri="{BB962C8B-B14F-4D97-AF65-F5344CB8AC3E}">
        <p14:creationId xmlns:p14="http://schemas.microsoft.com/office/powerpoint/2010/main" val="2246144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68066" name="Picture 2" descr="37_08TwoFoodChains_3-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2864" y="136525"/>
            <a:ext cx="7024687" cy="6584950"/>
          </a:xfrm>
          <a:prstGeom prst="rect">
            <a:avLst/>
          </a:prstGeom>
          <a:noFill/>
          <a:extLst>
            <a:ext uri="{909E8E84-426E-40DD-AFC4-6F175D3DCCD1}">
              <a14:hiddenFill xmlns:a14="http://schemas.microsoft.com/office/drawing/2010/main">
                <a:solidFill>
                  <a:srgbClr val="FFFFFF"/>
                </a:solidFill>
              </a14:hiddenFill>
            </a:ext>
          </a:extLst>
        </p:spPr>
      </p:pic>
      <p:sp>
        <p:nvSpPr>
          <p:cNvPr id="1368067" name="Text Box 3"/>
          <p:cNvSpPr txBox="1">
            <a:spLocks noChangeArrowheads="1"/>
          </p:cNvSpPr>
          <p:nvPr/>
        </p:nvSpPr>
        <p:spPr bwMode="auto">
          <a:xfrm>
            <a:off x="2625726" y="5641975"/>
            <a:ext cx="536575" cy="2047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Plant</a:t>
            </a:r>
          </a:p>
        </p:txBody>
      </p:sp>
      <p:sp>
        <p:nvSpPr>
          <p:cNvPr id="1368068" name="Text Box 4"/>
          <p:cNvSpPr txBox="1">
            <a:spLocks noChangeArrowheads="1"/>
          </p:cNvSpPr>
          <p:nvPr/>
        </p:nvSpPr>
        <p:spPr bwMode="auto">
          <a:xfrm>
            <a:off x="2676526" y="6276975"/>
            <a:ext cx="2530475" cy="2047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b="1">
                <a:ea typeface="ヒラギノ角ゴ Pro W3" pitchFamily="48" charset="-128"/>
              </a:rPr>
              <a:t>A terrestrial food chain</a:t>
            </a:r>
          </a:p>
        </p:txBody>
      </p:sp>
      <p:sp>
        <p:nvSpPr>
          <p:cNvPr id="1368069" name="Text Box 5"/>
          <p:cNvSpPr txBox="1">
            <a:spLocks noChangeArrowheads="1"/>
          </p:cNvSpPr>
          <p:nvPr/>
        </p:nvSpPr>
        <p:spPr bwMode="auto">
          <a:xfrm>
            <a:off x="5362576" y="5749925"/>
            <a:ext cx="1146175" cy="2111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b="1">
                <a:ea typeface="ヒラギノ角ゴ Pro W3" pitchFamily="48" charset="-128"/>
              </a:rPr>
              <a:t>Producers</a:t>
            </a:r>
          </a:p>
        </p:txBody>
      </p:sp>
      <p:sp>
        <p:nvSpPr>
          <p:cNvPr id="1368070" name="Text Box 6"/>
          <p:cNvSpPr txBox="1">
            <a:spLocks noChangeArrowheads="1"/>
          </p:cNvSpPr>
          <p:nvPr/>
        </p:nvSpPr>
        <p:spPr bwMode="auto">
          <a:xfrm>
            <a:off x="8162926" y="5680075"/>
            <a:ext cx="1609725" cy="2238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Phytoplankton</a:t>
            </a:r>
          </a:p>
        </p:txBody>
      </p:sp>
      <p:sp>
        <p:nvSpPr>
          <p:cNvPr id="1368071" name="Text Box 7"/>
          <p:cNvSpPr txBox="1">
            <a:spLocks noChangeArrowheads="1"/>
          </p:cNvSpPr>
          <p:nvPr/>
        </p:nvSpPr>
        <p:spPr bwMode="auto">
          <a:xfrm>
            <a:off x="7102476" y="6276975"/>
            <a:ext cx="2403475" cy="2619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b="1">
                <a:ea typeface="ヒラギノ角ゴ Pro W3" pitchFamily="48" charset="-128"/>
              </a:rPr>
              <a:t>An aquatic food chain</a:t>
            </a:r>
          </a:p>
        </p:txBody>
      </p:sp>
      <p:sp>
        <p:nvSpPr>
          <p:cNvPr id="1368072" name="Text Box 8"/>
          <p:cNvSpPr txBox="1">
            <a:spLocks noChangeArrowheads="1"/>
          </p:cNvSpPr>
          <p:nvPr/>
        </p:nvSpPr>
        <p:spPr bwMode="auto">
          <a:xfrm>
            <a:off x="5286376" y="4378325"/>
            <a:ext cx="1273175" cy="4778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ctr">
              <a:lnSpc>
                <a:spcPct val="90000"/>
              </a:lnSpc>
            </a:pPr>
            <a:r>
              <a:rPr lang="en-US" altLang="en-US" b="1">
                <a:ea typeface="ヒラギノ角ゴ Pro W3" pitchFamily="48" charset="-128"/>
              </a:rPr>
              <a:t>Primary</a:t>
            </a:r>
          </a:p>
          <a:p>
            <a:pPr algn="ctr">
              <a:lnSpc>
                <a:spcPct val="90000"/>
              </a:lnSpc>
            </a:pPr>
            <a:r>
              <a:rPr lang="en-US" altLang="en-US" b="1">
                <a:ea typeface="ヒラギノ角ゴ Pro W3" pitchFamily="48" charset="-128"/>
              </a:rPr>
              <a:t>consumers</a:t>
            </a:r>
          </a:p>
        </p:txBody>
      </p:sp>
      <p:sp>
        <p:nvSpPr>
          <p:cNvPr id="1368073" name="Text Box 9"/>
          <p:cNvSpPr txBox="1">
            <a:spLocks noChangeArrowheads="1"/>
          </p:cNvSpPr>
          <p:nvPr/>
        </p:nvSpPr>
        <p:spPr bwMode="auto">
          <a:xfrm>
            <a:off x="2625726" y="4371975"/>
            <a:ext cx="1298575" cy="2301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Grasshopper</a:t>
            </a:r>
          </a:p>
        </p:txBody>
      </p:sp>
      <p:sp>
        <p:nvSpPr>
          <p:cNvPr id="1368074" name="Text Box 10"/>
          <p:cNvSpPr txBox="1">
            <a:spLocks noChangeArrowheads="1"/>
          </p:cNvSpPr>
          <p:nvPr/>
        </p:nvSpPr>
        <p:spPr bwMode="auto">
          <a:xfrm>
            <a:off x="8188326" y="4410075"/>
            <a:ext cx="1247775" cy="2301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Zooplankton</a:t>
            </a:r>
          </a:p>
        </p:txBody>
      </p:sp>
      <p:sp>
        <p:nvSpPr>
          <p:cNvPr id="1368075" name="Text Box 11"/>
          <p:cNvSpPr txBox="1">
            <a:spLocks noChangeArrowheads="1"/>
          </p:cNvSpPr>
          <p:nvPr/>
        </p:nvSpPr>
        <p:spPr bwMode="auto">
          <a:xfrm>
            <a:off x="5286376" y="3133725"/>
            <a:ext cx="1273175" cy="4778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ctr">
              <a:lnSpc>
                <a:spcPct val="90000"/>
              </a:lnSpc>
            </a:pPr>
            <a:r>
              <a:rPr lang="en-US" altLang="en-US" b="1">
                <a:ea typeface="ヒラギノ角ゴ Pro W3" pitchFamily="48" charset="-128"/>
              </a:rPr>
              <a:t>Secondary</a:t>
            </a:r>
          </a:p>
          <a:p>
            <a:pPr algn="ctr">
              <a:lnSpc>
                <a:spcPct val="90000"/>
              </a:lnSpc>
            </a:pPr>
            <a:r>
              <a:rPr lang="en-US" altLang="en-US" b="1">
                <a:ea typeface="ヒラギノ角ゴ Pro W3" pitchFamily="48" charset="-128"/>
              </a:rPr>
              <a:t>consumers</a:t>
            </a:r>
          </a:p>
        </p:txBody>
      </p:sp>
      <p:sp>
        <p:nvSpPr>
          <p:cNvPr id="1368076" name="Text Box 12"/>
          <p:cNvSpPr txBox="1">
            <a:spLocks noChangeArrowheads="1"/>
          </p:cNvSpPr>
          <p:nvPr/>
        </p:nvSpPr>
        <p:spPr bwMode="auto">
          <a:xfrm>
            <a:off x="2613026" y="3089275"/>
            <a:ext cx="676275" cy="2428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Mouse</a:t>
            </a:r>
          </a:p>
        </p:txBody>
      </p:sp>
      <p:sp>
        <p:nvSpPr>
          <p:cNvPr id="1368077" name="Text Box 13"/>
          <p:cNvSpPr txBox="1">
            <a:spLocks noChangeArrowheads="1"/>
          </p:cNvSpPr>
          <p:nvPr/>
        </p:nvSpPr>
        <p:spPr bwMode="auto">
          <a:xfrm>
            <a:off x="8162926" y="3127375"/>
            <a:ext cx="676275" cy="2428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Herring</a:t>
            </a:r>
          </a:p>
        </p:txBody>
      </p:sp>
    </p:spTree>
    <p:custDataLst>
      <p:tags r:id="rId1"/>
    </p:custDataLst>
    <p:extLst>
      <p:ext uri="{BB962C8B-B14F-4D97-AF65-F5344CB8AC3E}">
        <p14:creationId xmlns:p14="http://schemas.microsoft.com/office/powerpoint/2010/main" val="399304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70114" name="Picture 2" descr="37_08TwoFoodChains_4-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2864" y="136525"/>
            <a:ext cx="7024687" cy="6584950"/>
          </a:xfrm>
          <a:prstGeom prst="rect">
            <a:avLst/>
          </a:prstGeom>
          <a:noFill/>
          <a:extLst>
            <a:ext uri="{909E8E84-426E-40DD-AFC4-6F175D3DCCD1}">
              <a14:hiddenFill xmlns:a14="http://schemas.microsoft.com/office/drawing/2010/main">
                <a:solidFill>
                  <a:srgbClr val="FFFFFF"/>
                </a:solidFill>
              </a14:hiddenFill>
            </a:ext>
          </a:extLst>
        </p:spPr>
      </p:pic>
      <p:sp>
        <p:nvSpPr>
          <p:cNvPr id="1370115" name="Text Box 3"/>
          <p:cNvSpPr txBox="1">
            <a:spLocks noChangeArrowheads="1"/>
          </p:cNvSpPr>
          <p:nvPr/>
        </p:nvSpPr>
        <p:spPr bwMode="auto">
          <a:xfrm>
            <a:off x="2625726" y="5641975"/>
            <a:ext cx="536575" cy="2047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Plant</a:t>
            </a:r>
          </a:p>
        </p:txBody>
      </p:sp>
      <p:sp>
        <p:nvSpPr>
          <p:cNvPr id="1370116" name="Text Box 4"/>
          <p:cNvSpPr txBox="1">
            <a:spLocks noChangeArrowheads="1"/>
          </p:cNvSpPr>
          <p:nvPr/>
        </p:nvSpPr>
        <p:spPr bwMode="auto">
          <a:xfrm>
            <a:off x="2676526" y="6276975"/>
            <a:ext cx="2530475" cy="2047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b="1">
                <a:ea typeface="ヒラギノ角ゴ Pro W3" pitchFamily="48" charset="-128"/>
              </a:rPr>
              <a:t>A terrestrial food chain</a:t>
            </a:r>
          </a:p>
        </p:txBody>
      </p:sp>
      <p:sp>
        <p:nvSpPr>
          <p:cNvPr id="1370117" name="Text Box 5"/>
          <p:cNvSpPr txBox="1">
            <a:spLocks noChangeArrowheads="1"/>
          </p:cNvSpPr>
          <p:nvPr/>
        </p:nvSpPr>
        <p:spPr bwMode="auto">
          <a:xfrm>
            <a:off x="5362576" y="5749925"/>
            <a:ext cx="1146175" cy="2111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b="1">
                <a:ea typeface="ヒラギノ角ゴ Pro W3" pitchFamily="48" charset="-128"/>
              </a:rPr>
              <a:t>Producers</a:t>
            </a:r>
          </a:p>
        </p:txBody>
      </p:sp>
      <p:sp>
        <p:nvSpPr>
          <p:cNvPr id="1370118" name="Text Box 6"/>
          <p:cNvSpPr txBox="1">
            <a:spLocks noChangeArrowheads="1"/>
          </p:cNvSpPr>
          <p:nvPr/>
        </p:nvSpPr>
        <p:spPr bwMode="auto">
          <a:xfrm>
            <a:off x="8162926" y="5680075"/>
            <a:ext cx="1609725" cy="2238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Phytoplankton</a:t>
            </a:r>
          </a:p>
        </p:txBody>
      </p:sp>
      <p:sp>
        <p:nvSpPr>
          <p:cNvPr id="1370119" name="Text Box 7"/>
          <p:cNvSpPr txBox="1">
            <a:spLocks noChangeArrowheads="1"/>
          </p:cNvSpPr>
          <p:nvPr/>
        </p:nvSpPr>
        <p:spPr bwMode="auto">
          <a:xfrm>
            <a:off x="7102476" y="6276975"/>
            <a:ext cx="2403475" cy="2619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b="1">
                <a:ea typeface="ヒラギノ角ゴ Pro W3" pitchFamily="48" charset="-128"/>
              </a:rPr>
              <a:t>An aquatic food chain</a:t>
            </a:r>
          </a:p>
        </p:txBody>
      </p:sp>
      <p:sp>
        <p:nvSpPr>
          <p:cNvPr id="1370120" name="Text Box 8"/>
          <p:cNvSpPr txBox="1">
            <a:spLocks noChangeArrowheads="1"/>
          </p:cNvSpPr>
          <p:nvPr/>
        </p:nvSpPr>
        <p:spPr bwMode="auto">
          <a:xfrm>
            <a:off x="5286376" y="4378325"/>
            <a:ext cx="1273175" cy="4778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ctr">
              <a:lnSpc>
                <a:spcPct val="90000"/>
              </a:lnSpc>
            </a:pPr>
            <a:r>
              <a:rPr lang="en-US" altLang="en-US" b="1">
                <a:ea typeface="ヒラギノ角ゴ Pro W3" pitchFamily="48" charset="-128"/>
              </a:rPr>
              <a:t>Primary</a:t>
            </a:r>
          </a:p>
          <a:p>
            <a:pPr algn="ctr">
              <a:lnSpc>
                <a:spcPct val="90000"/>
              </a:lnSpc>
            </a:pPr>
            <a:r>
              <a:rPr lang="en-US" altLang="en-US" b="1">
                <a:ea typeface="ヒラギノ角ゴ Pro W3" pitchFamily="48" charset="-128"/>
              </a:rPr>
              <a:t>consumers</a:t>
            </a:r>
          </a:p>
        </p:txBody>
      </p:sp>
      <p:sp>
        <p:nvSpPr>
          <p:cNvPr id="1370121" name="Text Box 9"/>
          <p:cNvSpPr txBox="1">
            <a:spLocks noChangeArrowheads="1"/>
          </p:cNvSpPr>
          <p:nvPr/>
        </p:nvSpPr>
        <p:spPr bwMode="auto">
          <a:xfrm>
            <a:off x="2625726" y="4371975"/>
            <a:ext cx="1298575" cy="2301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Grasshopper</a:t>
            </a:r>
          </a:p>
        </p:txBody>
      </p:sp>
      <p:sp>
        <p:nvSpPr>
          <p:cNvPr id="1370122" name="Text Box 10"/>
          <p:cNvSpPr txBox="1">
            <a:spLocks noChangeArrowheads="1"/>
          </p:cNvSpPr>
          <p:nvPr/>
        </p:nvSpPr>
        <p:spPr bwMode="auto">
          <a:xfrm>
            <a:off x="8188326" y="4410075"/>
            <a:ext cx="1247775" cy="2301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Zooplankton</a:t>
            </a:r>
          </a:p>
        </p:txBody>
      </p:sp>
      <p:sp>
        <p:nvSpPr>
          <p:cNvPr id="1370123" name="Text Box 11"/>
          <p:cNvSpPr txBox="1">
            <a:spLocks noChangeArrowheads="1"/>
          </p:cNvSpPr>
          <p:nvPr/>
        </p:nvSpPr>
        <p:spPr bwMode="auto">
          <a:xfrm>
            <a:off x="5286376" y="3133725"/>
            <a:ext cx="1273175" cy="4778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ctr">
              <a:lnSpc>
                <a:spcPct val="90000"/>
              </a:lnSpc>
            </a:pPr>
            <a:r>
              <a:rPr lang="en-US" altLang="en-US" b="1">
                <a:ea typeface="ヒラギノ角ゴ Pro W3" pitchFamily="48" charset="-128"/>
              </a:rPr>
              <a:t>Secondary</a:t>
            </a:r>
          </a:p>
          <a:p>
            <a:pPr algn="ctr">
              <a:lnSpc>
                <a:spcPct val="90000"/>
              </a:lnSpc>
            </a:pPr>
            <a:r>
              <a:rPr lang="en-US" altLang="en-US" b="1">
                <a:ea typeface="ヒラギノ角ゴ Pro W3" pitchFamily="48" charset="-128"/>
              </a:rPr>
              <a:t>consumers</a:t>
            </a:r>
          </a:p>
        </p:txBody>
      </p:sp>
      <p:sp>
        <p:nvSpPr>
          <p:cNvPr id="1370124" name="Text Box 12"/>
          <p:cNvSpPr txBox="1">
            <a:spLocks noChangeArrowheads="1"/>
          </p:cNvSpPr>
          <p:nvPr/>
        </p:nvSpPr>
        <p:spPr bwMode="auto">
          <a:xfrm>
            <a:off x="2613026" y="3089275"/>
            <a:ext cx="676275" cy="2428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Mouse</a:t>
            </a:r>
          </a:p>
        </p:txBody>
      </p:sp>
      <p:sp>
        <p:nvSpPr>
          <p:cNvPr id="1370125" name="Text Box 13"/>
          <p:cNvSpPr txBox="1">
            <a:spLocks noChangeArrowheads="1"/>
          </p:cNvSpPr>
          <p:nvPr/>
        </p:nvSpPr>
        <p:spPr bwMode="auto">
          <a:xfrm>
            <a:off x="8162926" y="3127375"/>
            <a:ext cx="676275" cy="2428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Herring</a:t>
            </a:r>
          </a:p>
        </p:txBody>
      </p:sp>
      <p:sp>
        <p:nvSpPr>
          <p:cNvPr id="1370126" name="Text Box 14"/>
          <p:cNvSpPr txBox="1">
            <a:spLocks noChangeArrowheads="1"/>
          </p:cNvSpPr>
          <p:nvPr/>
        </p:nvSpPr>
        <p:spPr bwMode="auto">
          <a:xfrm>
            <a:off x="2613026" y="1895475"/>
            <a:ext cx="676275" cy="2428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Snake</a:t>
            </a:r>
          </a:p>
        </p:txBody>
      </p:sp>
      <p:sp>
        <p:nvSpPr>
          <p:cNvPr id="1370127" name="Text Box 15"/>
          <p:cNvSpPr txBox="1">
            <a:spLocks noChangeArrowheads="1"/>
          </p:cNvSpPr>
          <p:nvPr/>
        </p:nvSpPr>
        <p:spPr bwMode="auto">
          <a:xfrm>
            <a:off x="8150226" y="1933575"/>
            <a:ext cx="549275" cy="2301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Tuna</a:t>
            </a:r>
          </a:p>
        </p:txBody>
      </p:sp>
      <p:sp>
        <p:nvSpPr>
          <p:cNvPr id="1370128" name="Text Box 16"/>
          <p:cNvSpPr txBox="1">
            <a:spLocks noChangeArrowheads="1"/>
          </p:cNvSpPr>
          <p:nvPr/>
        </p:nvSpPr>
        <p:spPr bwMode="auto">
          <a:xfrm>
            <a:off x="5286376" y="1876425"/>
            <a:ext cx="1273175" cy="4778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ctr">
              <a:lnSpc>
                <a:spcPct val="90000"/>
              </a:lnSpc>
            </a:pPr>
            <a:r>
              <a:rPr lang="en-US" altLang="en-US" b="1">
                <a:ea typeface="ヒラギノ角ゴ Pro W3" pitchFamily="48" charset="-128"/>
              </a:rPr>
              <a:t>Tertiary</a:t>
            </a:r>
          </a:p>
          <a:p>
            <a:pPr algn="ctr">
              <a:lnSpc>
                <a:spcPct val="90000"/>
              </a:lnSpc>
            </a:pPr>
            <a:r>
              <a:rPr lang="en-US" altLang="en-US" b="1">
                <a:ea typeface="ヒラギノ角ゴ Pro W3" pitchFamily="48" charset="-128"/>
              </a:rPr>
              <a:t>consumers</a:t>
            </a:r>
          </a:p>
        </p:txBody>
      </p:sp>
    </p:spTree>
    <p:custDataLst>
      <p:tags r:id="rId1"/>
    </p:custDataLst>
    <p:extLst>
      <p:ext uri="{BB962C8B-B14F-4D97-AF65-F5344CB8AC3E}">
        <p14:creationId xmlns:p14="http://schemas.microsoft.com/office/powerpoint/2010/main" val="24316138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72162" name="Picture 2" descr="37_08TwoFoodChains_5-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2864" y="136525"/>
            <a:ext cx="7024687" cy="6584950"/>
          </a:xfrm>
          <a:prstGeom prst="rect">
            <a:avLst/>
          </a:prstGeom>
          <a:noFill/>
          <a:extLst>
            <a:ext uri="{909E8E84-426E-40DD-AFC4-6F175D3DCCD1}">
              <a14:hiddenFill xmlns:a14="http://schemas.microsoft.com/office/drawing/2010/main">
                <a:solidFill>
                  <a:srgbClr val="FFFFFF"/>
                </a:solidFill>
              </a14:hiddenFill>
            </a:ext>
          </a:extLst>
        </p:spPr>
      </p:pic>
      <p:sp>
        <p:nvSpPr>
          <p:cNvPr id="1372163" name="Text Box 3"/>
          <p:cNvSpPr txBox="1">
            <a:spLocks noChangeArrowheads="1"/>
          </p:cNvSpPr>
          <p:nvPr/>
        </p:nvSpPr>
        <p:spPr bwMode="auto">
          <a:xfrm>
            <a:off x="2625726" y="5641975"/>
            <a:ext cx="536575" cy="2047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Plant</a:t>
            </a:r>
          </a:p>
        </p:txBody>
      </p:sp>
      <p:sp>
        <p:nvSpPr>
          <p:cNvPr id="1372164" name="Text Box 4"/>
          <p:cNvSpPr txBox="1">
            <a:spLocks noChangeArrowheads="1"/>
          </p:cNvSpPr>
          <p:nvPr/>
        </p:nvSpPr>
        <p:spPr bwMode="auto">
          <a:xfrm>
            <a:off x="2676526" y="6276975"/>
            <a:ext cx="2530475" cy="2047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b="1">
                <a:ea typeface="ヒラギノ角ゴ Pro W3" pitchFamily="48" charset="-128"/>
              </a:rPr>
              <a:t>A terrestrial food chain</a:t>
            </a:r>
          </a:p>
        </p:txBody>
      </p:sp>
      <p:sp>
        <p:nvSpPr>
          <p:cNvPr id="1372165" name="Text Box 5"/>
          <p:cNvSpPr txBox="1">
            <a:spLocks noChangeArrowheads="1"/>
          </p:cNvSpPr>
          <p:nvPr/>
        </p:nvSpPr>
        <p:spPr bwMode="auto">
          <a:xfrm>
            <a:off x="5362576" y="5749925"/>
            <a:ext cx="1146175" cy="2111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b="1">
                <a:ea typeface="ヒラギノ角ゴ Pro W3" pitchFamily="48" charset="-128"/>
              </a:rPr>
              <a:t>Producers</a:t>
            </a:r>
          </a:p>
        </p:txBody>
      </p:sp>
      <p:sp>
        <p:nvSpPr>
          <p:cNvPr id="1372166" name="Text Box 6"/>
          <p:cNvSpPr txBox="1">
            <a:spLocks noChangeArrowheads="1"/>
          </p:cNvSpPr>
          <p:nvPr/>
        </p:nvSpPr>
        <p:spPr bwMode="auto">
          <a:xfrm>
            <a:off x="8162926" y="5680075"/>
            <a:ext cx="1609725" cy="2238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Phytoplankton</a:t>
            </a:r>
          </a:p>
        </p:txBody>
      </p:sp>
      <p:sp>
        <p:nvSpPr>
          <p:cNvPr id="1372167" name="Text Box 7"/>
          <p:cNvSpPr txBox="1">
            <a:spLocks noChangeArrowheads="1"/>
          </p:cNvSpPr>
          <p:nvPr/>
        </p:nvSpPr>
        <p:spPr bwMode="auto">
          <a:xfrm>
            <a:off x="7102476" y="6276975"/>
            <a:ext cx="2403475" cy="2619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b="1">
                <a:ea typeface="ヒラギノ角ゴ Pro W3" pitchFamily="48" charset="-128"/>
              </a:rPr>
              <a:t>An aquatic food chain</a:t>
            </a:r>
          </a:p>
        </p:txBody>
      </p:sp>
      <p:sp>
        <p:nvSpPr>
          <p:cNvPr id="1372168" name="Text Box 8"/>
          <p:cNvSpPr txBox="1">
            <a:spLocks noChangeArrowheads="1"/>
          </p:cNvSpPr>
          <p:nvPr/>
        </p:nvSpPr>
        <p:spPr bwMode="auto">
          <a:xfrm>
            <a:off x="5286376" y="4378325"/>
            <a:ext cx="1273175" cy="4778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ctr">
              <a:lnSpc>
                <a:spcPct val="90000"/>
              </a:lnSpc>
            </a:pPr>
            <a:r>
              <a:rPr lang="en-US" altLang="en-US" b="1">
                <a:ea typeface="ヒラギノ角ゴ Pro W3" pitchFamily="48" charset="-128"/>
              </a:rPr>
              <a:t>Primary</a:t>
            </a:r>
          </a:p>
          <a:p>
            <a:pPr algn="ctr">
              <a:lnSpc>
                <a:spcPct val="90000"/>
              </a:lnSpc>
            </a:pPr>
            <a:r>
              <a:rPr lang="en-US" altLang="en-US" b="1">
                <a:ea typeface="ヒラギノ角ゴ Pro W3" pitchFamily="48" charset="-128"/>
              </a:rPr>
              <a:t>consumers</a:t>
            </a:r>
          </a:p>
        </p:txBody>
      </p:sp>
      <p:sp>
        <p:nvSpPr>
          <p:cNvPr id="1372169" name="Text Box 9"/>
          <p:cNvSpPr txBox="1">
            <a:spLocks noChangeArrowheads="1"/>
          </p:cNvSpPr>
          <p:nvPr/>
        </p:nvSpPr>
        <p:spPr bwMode="auto">
          <a:xfrm>
            <a:off x="2625726" y="4371975"/>
            <a:ext cx="1298575" cy="2301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Grasshopper</a:t>
            </a:r>
          </a:p>
        </p:txBody>
      </p:sp>
      <p:sp>
        <p:nvSpPr>
          <p:cNvPr id="1372170" name="Text Box 10"/>
          <p:cNvSpPr txBox="1">
            <a:spLocks noChangeArrowheads="1"/>
          </p:cNvSpPr>
          <p:nvPr/>
        </p:nvSpPr>
        <p:spPr bwMode="auto">
          <a:xfrm>
            <a:off x="8188326" y="4410075"/>
            <a:ext cx="1247775" cy="2301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Zooplankton</a:t>
            </a:r>
          </a:p>
        </p:txBody>
      </p:sp>
      <p:sp>
        <p:nvSpPr>
          <p:cNvPr id="1372171" name="Text Box 11"/>
          <p:cNvSpPr txBox="1">
            <a:spLocks noChangeArrowheads="1"/>
          </p:cNvSpPr>
          <p:nvPr/>
        </p:nvSpPr>
        <p:spPr bwMode="auto">
          <a:xfrm>
            <a:off x="5286376" y="3133725"/>
            <a:ext cx="1273175" cy="4778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ctr">
              <a:lnSpc>
                <a:spcPct val="90000"/>
              </a:lnSpc>
            </a:pPr>
            <a:r>
              <a:rPr lang="en-US" altLang="en-US" b="1">
                <a:ea typeface="ヒラギノ角ゴ Pro W3" pitchFamily="48" charset="-128"/>
              </a:rPr>
              <a:t>Secondary</a:t>
            </a:r>
          </a:p>
          <a:p>
            <a:pPr algn="ctr">
              <a:lnSpc>
                <a:spcPct val="90000"/>
              </a:lnSpc>
            </a:pPr>
            <a:r>
              <a:rPr lang="en-US" altLang="en-US" b="1">
                <a:ea typeface="ヒラギノ角ゴ Pro W3" pitchFamily="48" charset="-128"/>
              </a:rPr>
              <a:t>consumers</a:t>
            </a:r>
          </a:p>
        </p:txBody>
      </p:sp>
      <p:sp>
        <p:nvSpPr>
          <p:cNvPr id="1372172" name="Text Box 12"/>
          <p:cNvSpPr txBox="1">
            <a:spLocks noChangeArrowheads="1"/>
          </p:cNvSpPr>
          <p:nvPr/>
        </p:nvSpPr>
        <p:spPr bwMode="auto">
          <a:xfrm>
            <a:off x="2613026" y="3089275"/>
            <a:ext cx="676275" cy="2428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Mouse</a:t>
            </a:r>
          </a:p>
        </p:txBody>
      </p:sp>
      <p:sp>
        <p:nvSpPr>
          <p:cNvPr id="1372173" name="Text Box 13"/>
          <p:cNvSpPr txBox="1">
            <a:spLocks noChangeArrowheads="1"/>
          </p:cNvSpPr>
          <p:nvPr/>
        </p:nvSpPr>
        <p:spPr bwMode="auto">
          <a:xfrm>
            <a:off x="8162926" y="3127375"/>
            <a:ext cx="676275" cy="2428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Herring</a:t>
            </a:r>
          </a:p>
        </p:txBody>
      </p:sp>
      <p:sp>
        <p:nvSpPr>
          <p:cNvPr id="1372174" name="Text Box 14"/>
          <p:cNvSpPr txBox="1">
            <a:spLocks noChangeArrowheads="1"/>
          </p:cNvSpPr>
          <p:nvPr/>
        </p:nvSpPr>
        <p:spPr bwMode="auto">
          <a:xfrm>
            <a:off x="2613026" y="1895475"/>
            <a:ext cx="676275" cy="2428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Snake</a:t>
            </a:r>
          </a:p>
        </p:txBody>
      </p:sp>
      <p:sp>
        <p:nvSpPr>
          <p:cNvPr id="1372175" name="Text Box 15"/>
          <p:cNvSpPr txBox="1">
            <a:spLocks noChangeArrowheads="1"/>
          </p:cNvSpPr>
          <p:nvPr/>
        </p:nvSpPr>
        <p:spPr bwMode="auto">
          <a:xfrm>
            <a:off x="8150226" y="1933575"/>
            <a:ext cx="549275" cy="2301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Tuna</a:t>
            </a:r>
          </a:p>
        </p:txBody>
      </p:sp>
      <p:sp>
        <p:nvSpPr>
          <p:cNvPr id="1372176" name="Text Box 16"/>
          <p:cNvSpPr txBox="1">
            <a:spLocks noChangeArrowheads="1"/>
          </p:cNvSpPr>
          <p:nvPr/>
        </p:nvSpPr>
        <p:spPr bwMode="auto">
          <a:xfrm>
            <a:off x="5286376" y="1876425"/>
            <a:ext cx="1273175" cy="4778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ctr">
              <a:lnSpc>
                <a:spcPct val="90000"/>
              </a:lnSpc>
            </a:pPr>
            <a:r>
              <a:rPr lang="en-US" altLang="en-US" b="1">
                <a:ea typeface="ヒラギノ角ゴ Pro W3" pitchFamily="48" charset="-128"/>
              </a:rPr>
              <a:t>Tertiary</a:t>
            </a:r>
          </a:p>
          <a:p>
            <a:pPr algn="ctr">
              <a:lnSpc>
                <a:spcPct val="90000"/>
              </a:lnSpc>
            </a:pPr>
            <a:r>
              <a:rPr lang="en-US" altLang="en-US" b="1">
                <a:ea typeface="ヒラギノ角ゴ Pro W3" pitchFamily="48" charset="-128"/>
              </a:rPr>
              <a:t>consumers</a:t>
            </a:r>
          </a:p>
        </p:txBody>
      </p:sp>
      <p:sp>
        <p:nvSpPr>
          <p:cNvPr id="1372177" name="Text Box 17"/>
          <p:cNvSpPr txBox="1">
            <a:spLocks noChangeArrowheads="1"/>
          </p:cNvSpPr>
          <p:nvPr/>
        </p:nvSpPr>
        <p:spPr bwMode="auto">
          <a:xfrm>
            <a:off x="2613026" y="879475"/>
            <a:ext cx="587375" cy="2428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Hawk</a:t>
            </a:r>
          </a:p>
        </p:txBody>
      </p:sp>
      <p:sp>
        <p:nvSpPr>
          <p:cNvPr id="1372178" name="Text Box 18"/>
          <p:cNvSpPr txBox="1">
            <a:spLocks noChangeArrowheads="1"/>
          </p:cNvSpPr>
          <p:nvPr/>
        </p:nvSpPr>
        <p:spPr bwMode="auto">
          <a:xfrm>
            <a:off x="8150226" y="917575"/>
            <a:ext cx="1184275" cy="25558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l">
              <a:lnSpc>
                <a:spcPct val="90000"/>
              </a:lnSpc>
            </a:pPr>
            <a:r>
              <a:rPr lang="en-US" altLang="en-US" sz="1600" b="1">
                <a:ea typeface="ヒラギノ角ゴ Pro W3" pitchFamily="48" charset="-128"/>
              </a:rPr>
              <a:t>Killer whale</a:t>
            </a:r>
          </a:p>
        </p:txBody>
      </p:sp>
      <p:sp>
        <p:nvSpPr>
          <p:cNvPr id="1372179" name="Text Box 19"/>
          <p:cNvSpPr txBox="1">
            <a:spLocks noChangeArrowheads="1"/>
          </p:cNvSpPr>
          <p:nvPr/>
        </p:nvSpPr>
        <p:spPr bwMode="auto">
          <a:xfrm>
            <a:off x="5283201" y="606425"/>
            <a:ext cx="1273175" cy="4778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ctr">
              <a:lnSpc>
                <a:spcPct val="90000"/>
              </a:lnSpc>
            </a:pPr>
            <a:r>
              <a:rPr lang="en-US" altLang="en-US" b="1">
                <a:ea typeface="ヒラギノ角ゴ Pro W3" pitchFamily="48" charset="-128"/>
              </a:rPr>
              <a:t>Quaternary</a:t>
            </a:r>
          </a:p>
          <a:p>
            <a:pPr algn="ctr">
              <a:lnSpc>
                <a:spcPct val="90000"/>
              </a:lnSpc>
            </a:pPr>
            <a:r>
              <a:rPr lang="en-US" altLang="en-US" b="1">
                <a:ea typeface="ヒラギノ角ゴ Pro W3" pitchFamily="48" charset="-128"/>
              </a:rPr>
              <a:t>consumers</a:t>
            </a:r>
          </a:p>
        </p:txBody>
      </p:sp>
      <p:sp>
        <p:nvSpPr>
          <p:cNvPr id="1372180" name="Text Box 20"/>
          <p:cNvSpPr txBox="1">
            <a:spLocks noChangeArrowheads="1"/>
          </p:cNvSpPr>
          <p:nvPr/>
        </p:nvSpPr>
        <p:spPr bwMode="auto">
          <a:xfrm>
            <a:off x="5200651" y="149225"/>
            <a:ext cx="1412875" cy="211138"/>
          </a:xfrm>
          <a:prstGeom prst="rect">
            <a:avLst/>
          </a:prstGeom>
          <a:noFill/>
          <a:ln>
            <a:noFill/>
          </a:ln>
          <a:effectLst/>
          <a:extLst>
            <a:ext uri="{909E8E84-426E-40DD-AFC4-6F175D3DCCD1}">
              <a14:hiddenFill xmlns:a14="http://schemas.microsoft.com/office/drawing/2010/main">
                <a:solidFill>
                  <a:srgbClr val="0260B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ctr">
              <a:lnSpc>
                <a:spcPct val="90000"/>
              </a:lnSpc>
            </a:pPr>
            <a:r>
              <a:rPr lang="en-US" altLang="en-US" b="1">
                <a:ea typeface="ヒラギノ角ゴ Pro W3" pitchFamily="48" charset="-128"/>
              </a:rPr>
              <a:t>Trophic level</a:t>
            </a:r>
          </a:p>
        </p:txBody>
      </p:sp>
    </p:spTree>
    <p:custDataLst>
      <p:tags r:id="rId1"/>
    </p:custDataLst>
    <p:extLst>
      <p:ext uri="{BB962C8B-B14F-4D97-AF65-F5344CB8AC3E}">
        <p14:creationId xmlns:p14="http://schemas.microsoft.com/office/powerpoint/2010/main" val="336181179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BTEXT" val=""/>
</p:tagLst>
</file>

<file path=ppt/tags/tag10.xml><?xml version="1.0" encoding="utf-8"?>
<p:tagLst xmlns:a="http://schemas.openxmlformats.org/drawingml/2006/main" xmlns:r="http://schemas.openxmlformats.org/officeDocument/2006/relationships" xmlns:p="http://schemas.openxmlformats.org/presentationml/2006/main">
  <p:tag name="TBTEXT" val=""/>
</p:tagLst>
</file>

<file path=ppt/tags/tag11.xml><?xml version="1.0" encoding="utf-8"?>
<p:tagLst xmlns:a="http://schemas.openxmlformats.org/drawingml/2006/main" xmlns:r="http://schemas.openxmlformats.org/officeDocument/2006/relationships" xmlns:p="http://schemas.openxmlformats.org/presentationml/2006/main">
  <p:tag name="TBTEXT" val=""/>
</p:tagLst>
</file>

<file path=ppt/tags/tag2.xml><?xml version="1.0" encoding="utf-8"?>
<p:tagLst xmlns:a="http://schemas.openxmlformats.org/drawingml/2006/main" xmlns:r="http://schemas.openxmlformats.org/officeDocument/2006/relationships" xmlns:p="http://schemas.openxmlformats.org/presentationml/2006/main">
  <p:tag name="TBTEXT" val=""/>
</p:tagLst>
</file>

<file path=ppt/tags/tag3.xml><?xml version="1.0" encoding="utf-8"?>
<p:tagLst xmlns:a="http://schemas.openxmlformats.org/drawingml/2006/main" xmlns:r="http://schemas.openxmlformats.org/officeDocument/2006/relationships" xmlns:p="http://schemas.openxmlformats.org/presentationml/2006/main">
  <p:tag name="TBTEXT" val=""/>
</p:tagLst>
</file>

<file path=ppt/tags/tag4.xml><?xml version="1.0" encoding="utf-8"?>
<p:tagLst xmlns:a="http://schemas.openxmlformats.org/drawingml/2006/main" xmlns:r="http://schemas.openxmlformats.org/officeDocument/2006/relationships" xmlns:p="http://schemas.openxmlformats.org/presentationml/2006/main">
  <p:tag name="TBTEXT" val=""/>
</p:tagLst>
</file>

<file path=ppt/tags/tag5.xml><?xml version="1.0" encoding="utf-8"?>
<p:tagLst xmlns:a="http://schemas.openxmlformats.org/drawingml/2006/main" xmlns:r="http://schemas.openxmlformats.org/officeDocument/2006/relationships" xmlns:p="http://schemas.openxmlformats.org/presentationml/2006/main">
  <p:tag name="TBTEXT" val=""/>
</p:tagLst>
</file>

<file path=ppt/tags/tag6.xml><?xml version="1.0" encoding="utf-8"?>
<p:tagLst xmlns:a="http://schemas.openxmlformats.org/drawingml/2006/main" xmlns:r="http://schemas.openxmlformats.org/officeDocument/2006/relationships" xmlns:p="http://schemas.openxmlformats.org/presentationml/2006/main">
  <p:tag name="TBTEXT" val=""/>
</p:tagLst>
</file>

<file path=ppt/tags/tag7.xml><?xml version="1.0" encoding="utf-8"?>
<p:tagLst xmlns:a="http://schemas.openxmlformats.org/drawingml/2006/main" xmlns:r="http://schemas.openxmlformats.org/officeDocument/2006/relationships" xmlns:p="http://schemas.openxmlformats.org/presentationml/2006/main">
  <p:tag name="TBTEXT" val=""/>
</p:tagLst>
</file>

<file path=ppt/tags/tag8.xml><?xml version="1.0" encoding="utf-8"?>
<p:tagLst xmlns:a="http://schemas.openxmlformats.org/drawingml/2006/main" xmlns:r="http://schemas.openxmlformats.org/officeDocument/2006/relationships" xmlns:p="http://schemas.openxmlformats.org/presentationml/2006/main">
  <p:tag name="TBTEXT" val=""/>
</p:tagLst>
</file>

<file path=ppt/tags/tag9.xml><?xml version="1.0" encoding="utf-8"?>
<p:tagLst xmlns:a="http://schemas.openxmlformats.org/drawingml/2006/main" xmlns:r="http://schemas.openxmlformats.org/officeDocument/2006/relationships" xmlns:p="http://schemas.openxmlformats.org/presentationml/2006/main">
  <p:tag name="TBTEXT" val=""/>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403</TotalTime>
  <Words>1620</Words>
  <Application>Microsoft Office PowerPoint</Application>
  <PresentationFormat>Widescreen</PresentationFormat>
  <Paragraphs>169</Paragraphs>
  <Slides>13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ヒラギノ角ゴ Pro W3</vt:lpstr>
      <vt:lpstr>Calibri</vt:lpstr>
      <vt:lpstr>Century Gothic</vt:lpstr>
      <vt:lpstr>Tahoma</vt:lpstr>
      <vt:lpstr>Wingdings 2</vt:lpstr>
      <vt:lpstr>Quotable</vt:lpstr>
      <vt:lpstr>Trophic Structure </vt:lpstr>
      <vt:lpstr>Trophic Structure</vt:lpstr>
      <vt:lpstr>Trophic Structure</vt:lpstr>
      <vt:lpstr>Trophic Structure</vt:lpstr>
      <vt:lpstr>PowerPoint Presentation</vt:lpstr>
      <vt:lpstr>PowerPoint Presentation</vt:lpstr>
      <vt:lpstr>PowerPoint Presentation</vt:lpstr>
      <vt:lpstr>PowerPoint Presentation</vt:lpstr>
      <vt:lpstr>PowerPoint Presentation</vt:lpstr>
      <vt:lpstr>Energy and Food Chains </vt:lpstr>
      <vt:lpstr>Food Chains Form Food Webs</vt:lpstr>
      <vt:lpstr>PowerPoint Presentation</vt:lpstr>
      <vt:lpstr>Keystone species have a disproportionate impact on diversity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Trophic Structure</dc:title>
  <dc:creator>Paige Duda</dc:creator>
  <cp:lastModifiedBy>Paige Duda</cp:lastModifiedBy>
  <cp:revision>5</cp:revision>
  <dcterms:created xsi:type="dcterms:W3CDTF">2015-04-07T20:38:48Z</dcterms:created>
  <dcterms:modified xsi:type="dcterms:W3CDTF">2016-04-13T19:54:31Z</dcterms:modified>
</cp:coreProperties>
</file>