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60" r:id="rId7"/>
    <p:sldId id="270" r:id="rId8"/>
    <p:sldId id="271" r:id="rId9"/>
    <p:sldId id="258" r:id="rId10"/>
    <p:sldId id="268" r:id="rId11"/>
    <p:sldId id="261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2/26/2016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2/26/2016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2/26/2016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2/26/2016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2/26/2016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2/26/2016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Speciation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Making a species through 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2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defines a species?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Species: a group of organisms that can </a:t>
            </a:r>
            <a:r>
              <a:rPr lang="en-US" sz="2400" i="1" u="sng" dirty="0" smtClean="0"/>
              <a:t>interbreed</a:t>
            </a:r>
            <a:r>
              <a:rPr lang="en-US" sz="2400" dirty="0" smtClean="0"/>
              <a:t> and produce </a:t>
            </a:r>
            <a:r>
              <a:rPr lang="en-US" sz="2400" i="1" u="sng" dirty="0" smtClean="0"/>
              <a:t>fertile</a:t>
            </a:r>
            <a:r>
              <a:rPr lang="en-US" sz="2400" dirty="0" smtClean="0"/>
              <a:t> offspring</a:t>
            </a:r>
          </a:p>
          <a:p>
            <a:pPr lvl="1"/>
            <a:r>
              <a:rPr lang="en-US" sz="2400" dirty="0" smtClean="0"/>
              <a:t>“Biological Species Concept” </a:t>
            </a:r>
          </a:p>
          <a:p>
            <a:pPr lvl="1"/>
            <a:r>
              <a:rPr lang="en-US" sz="2800" dirty="0" smtClean="0"/>
              <a:t>Human species?</a:t>
            </a:r>
          </a:p>
          <a:p>
            <a:pPr lvl="2"/>
            <a:r>
              <a:rPr lang="en-US" sz="2000" dirty="0" smtClean="0"/>
              <a:t>Homo sapiens – “wise man” (large brains!)</a:t>
            </a:r>
          </a:p>
          <a:p>
            <a:pPr lvl="1"/>
            <a:r>
              <a:rPr lang="en-US" sz="2800" dirty="0" smtClean="0"/>
              <a:t>Do species always look different? </a:t>
            </a:r>
          </a:p>
          <a:p>
            <a:pPr lvl="2"/>
            <a:r>
              <a:rPr lang="en-US" sz="2000" dirty="0" smtClean="0"/>
              <a:t>No! Genetics not always “visible”.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570" y="4389530"/>
            <a:ext cx="3131948" cy="2468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336" y="2965802"/>
            <a:ext cx="4103930" cy="238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6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How</a:t>
            </a:r>
            <a:r>
              <a:rPr lang="en-US" dirty="0" smtClean="0"/>
              <a:t> are species created?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544308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Reproductive Isolation:</a:t>
            </a:r>
            <a:r>
              <a:rPr lang="en-US" sz="2800" dirty="0" smtClean="0"/>
              <a:t> when 2 organisms can no longer reproduce fertile offspring</a:t>
            </a:r>
          </a:p>
          <a:p>
            <a:pPr lvl="1"/>
            <a:r>
              <a:rPr lang="en-US" sz="2600" dirty="0" smtClean="0"/>
              <a:t>Speciation has occurred </a:t>
            </a:r>
          </a:p>
          <a:p>
            <a:pPr marL="201168" lvl="1" indent="0">
              <a:buNone/>
            </a:pPr>
            <a:endParaRPr lang="en-US" sz="2400" dirty="0" smtClean="0"/>
          </a:p>
          <a:p>
            <a:pPr lvl="1"/>
            <a:r>
              <a:rPr lang="en-US" sz="2400" u="sng" dirty="0" smtClean="0"/>
              <a:t>Pre zygotic isolation</a:t>
            </a:r>
            <a:r>
              <a:rPr lang="en-US" sz="2400" dirty="0" smtClean="0"/>
              <a:t>: fertilization never occurs </a:t>
            </a:r>
          </a:p>
          <a:p>
            <a:pPr lvl="2"/>
            <a:r>
              <a:rPr lang="en-US" sz="2000" dirty="0" smtClean="0"/>
              <a:t>Behavioral changes—birds sing different song</a:t>
            </a:r>
          </a:p>
          <a:p>
            <a:pPr lvl="2"/>
            <a:r>
              <a:rPr lang="en-US" sz="2000" dirty="0" smtClean="0"/>
              <a:t>Location changes—birds living in different types of trees</a:t>
            </a:r>
          </a:p>
          <a:p>
            <a:pPr lvl="2"/>
            <a:endParaRPr lang="en-US" sz="2000" dirty="0" smtClean="0"/>
          </a:p>
          <a:p>
            <a:pPr lvl="1"/>
            <a:r>
              <a:rPr lang="en-US" sz="2400" u="sng" dirty="0"/>
              <a:t>Post zygotic isolation</a:t>
            </a:r>
            <a:r>
              <a:rPr lang="en-US" sz="2400" dirty="0"/>
              <a:t>: unfertile or non vital offspring</a:t>
            </a:r>
          </a:p>
          <a:p>
            <a:pPr lvl="2"/>
            <a:r>
              <a:rPr lang="en-US" sz="2000" dirty="0"/>
              <a:t>Mules</a:t>
            </a:r>
          </a:p>
          <a:p>
            <a:pPr lvl="2"/>
            <a:r>
              <a:rPr lang="en-US" sz="2000" dirty="0"/>
              <a:t>Ligers, </a:t>
            </a:r>
            <a:r>
              <a:rPr lang="en-US" sz="2000" dirty="0" err="1"/>
              <a:t>zebroids</a:t>
            </a:r>
            <a:r>
              <a:rPr lang="en-US" sz="2000" dirty="0"/>
              <a:t>, etc. 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83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Prezygotic 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023360"/>
          </a:xfrm>
        </p:spPr>
        <p:txBody>
          <a:bodyPr/>
          <a:lstStyle/>
          <a:p>
            <a:r>
              <a:rPr lang="en-US" sz="3200" dirty="0" smtClean="0"/>
              <a:t>Fertilization is unable to occur</a:t>
            </a:r>
          </a:p>
          <a:p>
            <a:pPr lvl="1"/>
            <a:r>
              <a:rPr lang="en-US" sz="2800" dirty="0" smtClean="0"/>
              <a:t>Habitat: no opportunity to come in contact</a:t>
            </a:r>
          </a:p>
          <a:p>
            <a:pPr lvl="1"/>
            <a:r>
              <a:rPr lang="en-US" sz="2800" dirty="0" smtClean="0"/>
              <a:t>Temporal: different breeding seasons/times</a:t>
            </a:r>
          </a:p>
          <a:p>
            <a:pPr lvl="1"/>
            <a:r>
              <a:rPr lang="en-US" sz="2800" dirty="0" smtClean="0"/>
              <a:t>Behavioral: send or receives different courtship signals</a:t>
            </a:r>
          </a:p>
          <a:p>
            <a:pPr lvl="1"/>
            <a:r>
              <a:rPr lang="en-US" sz="2800" dirty="0" smtClean="0"/>
              <a:t>Mechanical: physical incompatibility</a:t>
            </a:r>
          </a:p>
          <a:p>
            <a:pPr lvl="1"/>
            <a:r>
              <a:rPr lang="en-US" sz="2800" dirty="0" err="1" smtClean="0"/>
              <a:t>Gametic</a:t>
            </a:r>
            <a:r>
              <a:rPr lang="en-US" sz="2800" dirty="0" smtClean="0"/>
              <a:t>: incompatible on molecular level in sperm/egg/pollen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963" y="580324"/>
            <a:ext cx="3085428" cy="23140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004" y="4459489"/>
            <a:ext cx="4369959" cy="214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7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Postzygotic 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Fertilization is able to take place, but produces unviable or sterile </a:t>
            </a:r>
            <a:r>
              <a:rPr lang="en-US" sz="2800" i="1" dirty="0" smtClean="0"/>
              <a:t>hybrid</a:t>
            </a:r>
            <a:r>
              <a:rPr lang="en-US" sz="2800" dirty="0" smtClean="0"/>
              <a:t> offspring </a:t>
            </a:r>
          </a:p>
          <a:p>
            <a:pPr lvl="1"/>
            <a:r>
              <a:rPr lang="en-US" sz="2200" u="sng" dirty="0" smtClean="0"/>
              <a:t>Reduced hybrid viability</a:t>
            </a:r>
            <a:r>
              <a:rPr lang="en-US" sz="2200" dirty="0" smtClean="0"/>
              <a:t>: offspring do not develop fully or are weak and have short lifespan</a:t>
            </a:r>
          </a:p>
          <a:p>
            <a:pPr lvl="1"/>
            <a:r>
              <a:rPr lang="en-US" sz="2200" u="sng" dirty="0" smtClean="0"/>
              <a:t>Reduced hybrid fertility</a:t>
            </a:r>
            <a:r>
              <a:rPr lang="en-US" sz="2200" dirty="0" smtClean="0"/>
              <a:t>: offspring is strong and healthy, but sterile and unable to produce offspring 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562" y="4244814"/>
            <a:ext cx="2623017" cy="2010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861" y="3738216"/>
            <a:ext cx="4081294" cy="272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4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Species: a group of organisms that can interbreed </a:t>
            </a:r>
            <a:r>
              <a:rPr lang="en-US" sz="2800" i="1" u="sng" dirty="0" smtClean="0"/>
              <a:t>and</a:t>
            </a:r>
            <a:r>
              <a:rPr lang="en-US" sz="2800" dirty="0" smtClean="0"/>
              <a:t> reproduce fertile offspring</a:t>
            </a:r>
          </a:p>
          <a:p>
            <a:pPr lvl="1"/>
            <a:r>
              <a:rPr lang="en-US" sz="2400" dirty="0" smtClean="0"/>
              <a:t>Tiger and Lion??</a:t>
            </a:r>
          </a:p>
          <a:p>
            <a:pPr marL="201168" lvl="1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Liger! ….No baby Ligers. </a:t>
            </a:r>
          </a:p>
          <a:p>
            <a:pPr marL="201168" lvl="1" indent="0">
              <a:buNone/>
            </a:pPr>
            <a:endParaRPr lang="en-US" sz="2400" dirty="0" smtClean="0"/>
          </a:p>
          <a:p>
            <a:pPr lvl="1"/>
            <a:r>
              <a:rPr lang="en-US" sz="2400" u="sng" dirty="0" smtClean="0"/>
              <a:t>Hybrid:</a:t>
            </a:r>
            <a:r>
              <a:rPr lang="en-US" sz="2400" dirty="0" smtClean="0"/>
              <a:t> sterile offspring of 2 different </a:t>
            </a:r>
            <a:br>
              <a:rPr lang="en-US" sz="2400" dirty="0" smtClean="0"/>
            </a:br>
            <a:r>
              <a:rPr lang="en-US" sz="2400" dirty="0" smtClean="0"/>
              <a:t>species </a:t>
            </a:r>
          </a:p>
          <a:p>
            <a:pPr lvl="1"/>
            <a:endParaRPr lang="en-US" dirty="0"/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111" y="2577368"/>
            <a:ext cx="4340711" cy="308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1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Grizzly Bear and Polar Bear</a:t>
            </a:r>
          </a:p>
          <a:p>
            <a:pPr lvl="1"/>
            <a:r>
              <a:rPr lang="en-US" sz="2000" dirty="0" smtClean="0"/>
              <a:t>Grolar Bear</a:t>
            </a:r>
          </a:p>
          <a:p>
            <a:pPr lvl="1"/>
            <a:r>
              <a:rPr lang="en-US" sz="2000" dirty="0" smtClean="0"/>
              <a:t>Increasing?</a:t>
            </a:r>
          </a:p>
          <a:p>
            <a:r>
              <a:rPr lang="en-US" sz="2400" dirty="0" smtClean="0"/>
              <a:t>Zebra and Horse</a:t>
            </a:r>
          </a:p>
          <a:p>
            <a:pPr lvl="1"/>
            <a:r>
              <a:rPr lang="en-US" sz="2000" dirty="0" err="1" smtClean="0"/>
              <a:t>Zebroid</a:t>
            </a:r>
            <a:endParaRPr lang="en-US" sz="2000" dirty="0" smtClean="0"/>
          </a:p>
          <a:p>
            <a:r>
              <a:rPr lang="en-US" sz="2400" dirty="0" smtClean="0"/>
              <a:t>House Cat and Wild African Cat</a:t>
            </a:r>
          </a:p>
          <a:p>
            <a:pPr lvl="1"/>
            <a:r>
              <a:rPr lang="en-US" sz="2000" dirty="0" smtClean="0"/>
              <a:t>Savannah Cat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992" y="1845734"/>
            <a:ext cx="3386607" cy="2816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089" y="4394734"/>
            <a:ext cx="3534982" cy="2309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1879" y="2475647"/>
            <a:ext cx="334327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9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Speciation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Allopatric Speciation</a:t>
            </a:r>
            <a:r>
              <a:rPr lang="en-US" sz="2800" dirty="0" smtClean="0"/>
              <a:t>: occurs when a population becomes separated by a geographic barrier (mountain, river, etc.)</a:t>
            </a:r>
          </a:p>
          <a:p>
            <a:pPr lvl="1"/>
            <a:r>
              <a:rPr lang="en-US" sz="2400" dirty="0" smtClean="0"/>
              <a:t>Isolated into different environments</a:t>
            </a:r>
          </a:p>
          <a:p>
            <a:pPr lvl="1"/>
            <a:r>
              <a:rPr lang="en-US" sz="2400" dirty="0" smtClean="0"/>
              <a:t>Different environmental pressures</a:t>
            </a:r>
          </a:p>
          <a:p>
            <a:pPr lvl="1"/>
            <a:r>
              <a:rPr lang="en-US" sz="2400" dirty="0" smtClean="0"/>
              <a:t>Different alleles are selected through natural selection 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Example: Squirrels in Arizona &amp; Grand Canyon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420" y="4381633"/>
            <a:ext cx="3048000" cy="2390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96" y="4798722"/>
            <a:ext cx="2877873" cy="20592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876" y="4756703"/>
            <a:ext cx="2747636" cy="206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3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Speciation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u="sng" dirty="0" smtClean="0"/>
              <a:t>Sympatric Speciation</a:t>
            </a:r>
            <a:r>
              <a:rPr lang="en-US" sz="2800" dirty="0" smtClean="0"/>
              <a:t>: species created </a:t>
            </a:r>
            <a:r>
              <a:rPr lang="en-US" sz="2800" i="1" dirty="0" smtClean="0"/>
              <a:t>without</a:t>
            </a:r>
            <a:r>
              <a:rPr lang="en-US" sz="2800" dirty="0" smtClean="0"/>
              <a:t> a geographic barrier</a:t>
            </a:r>
          </a:p>
          <a:p>
            <a:pPr lvl="1"/>
            <a:r>
              <a:rPr lang="en-US" sz="2400" dirty="0" smtClean="0"/>
              <a:t>Less common</a:t>
            </a:r>
          </a:p>
          <a:p>
            <a:pPr lvl="1"/>
            <a:r>
              <a:rPr lang="en-US" sz="2400" dirty="0" smtClean="0"/>
              <a:t>Most often takes place in plant species </a:t>
            </a:r>
          </a:p>
          <a:p>
            <a:pPr lvl="1"/>
            <a:endParaRPr lang="en-US" dirty="0"/>
          </a:p>
          <a:p>
            <a:pPr marL="201168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775" y="3333834"/>
            <a:ext cx="5499409" cy="327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0A225261FD2443BA78EE68A9A456F7" ma:contentTypeVersion="0" ma:contentTypeDescription="Create a new document." ma:contentTypeScope="" ma:versionID="64380534423f38c76eff873e68f2c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715d234a8e4479fb27d04d1350ae22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44FEE3-97C5-460A-B2DF-B25D301ACE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B7B134-8500-4C64-A608-7749C9B2C80E}">
  <ds:schemaRefs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46EB3C6-2A28-453A-A380-439C154401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654</TotalTime>
  <Words>322</Words>
  <Application>Microsoft Office PowerPoint</Application>
  <PresentationFormat>Widescreen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Calibri Light</vt:lpstr>
      <vt:lpstr>Retrospect</vt:lpstr>
      <vt:lpstr>Speciation</vt:lpstr>
      <vt:lpstr>What defines a species?</vt:lpstr>
      <vt:lpstr>How are species created?</vt:lpstr>
      <vt:lpstr>Prezygotic Isolation</vt:lpstr>
      <vt:lpstr>Postzygotic Isolation</vt:lpstr>
      <vt:lpstr>Hybrids</vt:lpstr>
      <vt:lpstr>Hybrids</vt:lpstr>
      <vt:lpstr>Types of Speciation </vt:lpstr>
      <vt:lpstr>Types of Speciation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Speciation</dc:title>
  <dc:creator>Paige Duda</dc:creator>
  <cp:lastModifiedBy>Paige Duda</cp:lastModifiedBy>
  <cp:revision>25</cp:revision>
  <dcterms:created xsi:type="dcterms:W3CDTF">2015-01-29T22:24:36Z</dcterms:created>
  <dcterms:modified xsi:type="dcterms:W3CDTF">2016-02-26T20:04:29Z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0x010100480A225261FD2443BA78EE68A9A456F7</vt:lpwstr>
  </property>
</Properties>
</file>