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8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8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1EE532-006D-40A9-BC73-08F58DDD70E1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12F32B-AD65-499B-981D-18C31713F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8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Evolution: Types of Natural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Selection: 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Populations are a mix of different individuals</a:t>
            </a:r>
          </a:p>
          <a:p>
            <a:pPr lvl="1"/>
            <a:r>
              <a:rPr lang="en-US" sz="2400" dirty="0" smtClean="0"/>
              <a:t>Genetic Variation</a:t>
            </a:r>
          </a:p>
          <a:p>
            <a:r>
              <a:rPr lang="en-US" sz="2800" dirty="0" smtClean="0"/>
              <a:t>Those individuals over reproduce </a:t>
            </a:r>
          </a:p>
          <a:p>
            <a:pPr lvl="1"/>
            <a:r>
              <a:rPr lang="en-US" sz="2400" dirty="0" smtClean="0"/>
              <a:t>Creating competition</a:t>
            </a:r>
          </a:p>
          <a:p>
            <a:r>
              <a:rPr lang="en-US" sz="2800" dirty="0" smtClean="0"/>
              <a:t>Not everyone survives</a:t>
            </a:r>
          </a:p>
          <a:p>
            <a:r>
              <a:rPr lang="en-US" sz="2800" dirty="0" smtClean="0"/>
              <a:t>Those best suited for their </a:t>
            </a:r>
            <a:br>
              <a:rPr lang="en-US" sz="2800" dirty="0" smtClean="0"/>
            </a:br>
            <a:r>
              <a:rPr lang="en-US" sz="2800" dirty="0" smtClean="0"/>
              <a:t>environment pass on their unique </a:t>
            </a:r>
            <a:br>
              <a:rPr lang="en-US" sz="2800" dirty="0" smtClean="0"/>
            </a:br>
            <a:r>
              <a:rPr lang="en-US" sz="2800" dirty="0" smtClean="0"/>
              <a:t>genes (traits) to their offspring</a:t>
            </a:r>
          </a:p>
          <a:p>
            <a:r>
              <a:rPr lang="en-US" sz="2800" dirty="0" smtClean="0"/>
              <a:t>Those genes increase in the population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515" y="2267314"/>
            <a:ext cx="445046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844302"/>
            <a:ext cx="10515600" cy="4649377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Directional Selection</a:t>
            </a:r>
            <a:r>
              <a:rPr lang="en-US" sz="2400" dirty="0" smtClean="0"/>
              <a:t>: favors extremes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smtClean="0"/>
              <a:t>Stabilizing Selection</a:t>
            </a:r>
            <a:r>
              <a:rPr lang="en-US" sz="2400" dirty="0" smtClean="0"/>
              <a:t>: favors the middle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smtClean="0"/>
              <a:t>Disruptive Selection</a:t>
            </a:r>
            <a:r>
              <a:rPr lang="en-US" sz="2400" dirty="0" smtClean="0"/>
              <a:t>: nature favors extremes and middle is selected against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smtClean="0"/>
              <a:t>Sexual Selection</a:t>
            </a:r>
            <a:r>
              <a:rPr lang="en-US" sz="2400" dirty="0" smtClean="0"/>
              <a:t>: increasing probability of reproducing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smtClean="0"/>
              <a:t>Artificial Selection</a:t>
            </a:r>
            <a:r>
              <a:rPr lang="en-US" sz="2400" dirty="0" smtClean="0"/>
              <a:t>: humans get involved!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86" y="586035"/>
            <a:ext cx="3108962" cy="31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Directional Selection: favors trait at one </a:t>
            </a:r>
            <a:r>
              <a:rPr lang="en-US" sz="2800" i="1" dirty="0" smtClean="0"/>
              <a:t>extreme</a:t>
            </a:r>
          </a:p>
          <a:p>
            <a:pPr lvl="1"/>
            <a:r>
              <a:rPr lang="en-US" sz="2400" dirty="0" smtClean="0"/>
              <a:t>Often happens when environment changes in a consistent way </a:t>
            </a:r>
          </a:p>
          <a:p>
            <a:pPr marL="457200" lvl="1" indent="0">
              <a:buNone/>
            </a:pPr>
            <a:r>
              <a:rPr lang="en-US" sz="2400" dirty="0" smtClean="0"/>
              <a:t>(ex: gets colder)</a:t>
            </a:r>
          </a:p>
          <a:p>
            <a:pPr lvl="1"/>
            <a:r>
              <a:rPr lang="en-US" sz="2400" dirty="0" smtClean="0"/>
              <a:t>Peppered Moth</a:t>
            </a:r>
          </a:p>
          <a:p>
            <a:pPr lvl="1"/>
            <a:r>
              <a:rPr lang="en-US" sz="2400" dirty="0" smtClean="0"/>
              <a:t>Giraffe neck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1" y="4157418"/>
            <a:ext cx="2996946" cy="166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59" y="3004951"/>
            <a:ext cx="5262379" cy="2606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12" y="3553547"/>
            <a:ext cx="2517702" cy="22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Selects against the extremes—middle is best</a:t>
            </a:r>
          </a:p>
          <a:p>
            <a:r>
              <a:rPr lang="en-US" sz="2800" dirty="0" smtClean="0"/>
              <a:t>Optimizes for environment </a:t>
            </a:r>
          </a:p>
          <a:p>
            <a:pPr lvl="1"/>
            <a:r>
              <a:rPr lang="en-US" sz="2400" dirty="0" smtClean="0"/>
              <a:t>Example: camouflage, human birth weight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98" y="3526651"/>
            <a:ext cx="40005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751" y="286603"/>
            <a:ext cx="3490047" cy="59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Nature favors the extremes</a:t>
            </a:r>
          </a:p>
          <a:p>
            <a:r>
              <a:rPr lang="en-US" sz="2800" dirty="0" smtClean="0"/>
              <a:t>Middle is selected against</a:t>
            </a:r>
          </a:p>
          <a:p>
            <a:pPr lvl="1"/>
            <a:r>
              <a:rPr lang="en-US" sz="2400" dirty="0" smtClean="0"/>
              <a:t>Example: Daphnia and yeast infection</a:t>
            </a:r>
          </a:p>
          <a:p>
            <a:pPr lvl="1"/>
            <a:r>
              <a:rPr lang="en-US" sz="2400" dirty="0" smtClean="0"/>
              <a:t>Smaller daphnia are less susceptible to infection but produce less offspring</a:t>
            </a:r>
          </a:p>
          <a:p>
            <a:pPr lvl="1"/>
            <a:r>
              <a:rPr lang="en-US" sz="2400" dirty="0" smtClean="0"/>
              <a:t>Larger daphnia are more susceptible to infection but produce more offspring while alive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18" y="4096925"/>
            <a:ext cx="1735627" cy="1983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25" y="589794"/>
            <a:ext cx="4685295" cy="27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Increases probability of reproducing</a:t>
            </a:r>
          </a:p>
          <a:p>
            <a:pPr lvl="1"/>
            <a:r>
              <a:rPr lang="en-US" sz="2400" dirty="0" smtClean="0"/>
              <a:t>Competition for passing on genes! </a:t>
            </a:r>
            <a:endParaRPr lang="en-US" sz="2400" dirty="0"/>
          </a:p>
          <a:p>
            <a:pPr lvl="1"/>
            <a:r>
              <a:rPr lang="en-US" sz="2400" dirty="0" smtClean="0"/>
              <a:t>Examples: male peacock feathers (attracting opposite sex) or intimidation of other males (eliminate same sex)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81" y="3365803"/>
            <a:ext cx="3609841" cy="2611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26" y="3500903"/>
            <a:ext cx="4139821" cy="31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Humans involved in breeding</a:t>
            </a:r>
          </a:p>
          <a:p>
            <a:r>
              <a:rPr lang="en-US" sz="2800" dirty="0" smtClean="0"/>
              <a:t>Nature no longer doing the selecting </a:t>
            </a:r>
          </a:p>
          <a:p>
            <a:r>
              <a:rPr lang="en-US" sz="2800" dirty="0" smtClean="0"/>
              <a:t>Examples: dog breeds, agricultural crops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8" y="4091447"/>
            <a:ext cx="2481599" cy="1546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3940837"/>
            <a:ext cx="2466975" cy="18478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90952" y="4572000"/>
            <a:ext cx="1133341" cy="5280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0620" y="2977093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1-1.5: 2%</a:t>
            </a:r>
          </a:p>
          <a:p>
            <a:r>
              <a:rPr lang="en-US" sz="2400" dirty="0" smtClean="0"/>
              <a:t>1.5-2: 6%</a:t>
            </a:r>
          </a:p>
          <a:p>
            <a:r>
              <a:rPr lang="en-US" sz="2400" dirty="0" smtClean="0"/>
              <a:t>2-2.5: 6%</a:t>
            </a:r>
          </a:p>
          <a:p>
            <a:r>
              <a:rPr lang="en-US" sz="2400" dirty="0" smtClean="0"/>
              <a:t>2.5-3: 13%</a:t>
            </a:r>
          </a:p>
          <a:p>
            <a:r>
              <a:rPr lang="en-US" sz="2400" dirty="0" smtClean="0"/>
              <a:t>3-3.5: 35%</a:t>
            </a:r>
          </a:p>
          <a:p>
            <a:r>
              <a:rPr lang="en-US" sz="2400" dirty="0" smtClean="0"/>
              <a:t>3.5-4: 32%</a:t>
            </a:r>
          </a:p>
          <a:p>
            <a:r>
              <a:rPr lang="en-US" sz="2400" dirty="0" smtClean="0"/>
              <a:t>4-4.5: 15%</a:t>
            </a:r>
          </a:p>
          <a:p>
            <a:r>
              <a:rPr lang="en-US" sz="2400" dirty="0" smtClean="0"/>
              <a:t>4.5-5: 4%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72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</TotalTime>
  <Words>246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Evolution: Types of Natural Selection</vt:lpstr>
      <vt:lpstr>Natural Selection: What We Know</vt:lpstr>
      <vt:lpstr>Types of Selection</vt:lpstr>
      <vt:lpstr>Directional Selection</vt:lpstr>
      <vt:lpstr>Stabilizing Selection</vt:lpstr>
      <vt:lpstr>Disruptive Selection</vt:lpstr>
      <vt:lpstr>Sexual Selection</vt:lpstr>
      <vt:lpstr>Artificial Selection </vt:lpstr>
      <vt:lpstr>Birth Weights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Selection: The Nitty Gritty</dc:title>
  <dc:creator>Paige Duda</dc:creator>
  <cp:lastModifiedBy>Paige Duda</cp:lastModifiedBy>
  <cp:revision>12</cp:revision>
  <dcterms:created xsi:type="dcterms:W3CDTF">2015-01-20T22:23:19Z</dcterms:created>
  <dcterms:modified xsi:type="dcterms:W3CDTF">2015-01-22T17:44:30Z</dcterms:modified>
</cp:coreProperties>
</file>