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1/26/2015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1/26/2015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1/26/2015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1/26/2015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1/26/2015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Population Genetics </a:t>
            </a:r>
            <a:endParaRPr lang="en-US" dirty="0"/>
          </a:p>
        </p:txBody>
      </p:sp>
      <p:sp>
        <p:nvSpPr>
          <p:cNvPr id="3" name="Subtitle 2"/>
          <p:cNvSpPr>
            <a:spLocks noGrp="1"/>
          </p:cNvSpPr>
          <p:nvPr>
            <p:ph type="subTitle" idx="1"/>
          </p:nvPr>
        </p:nvSpPr>
        <p:spPr/>
        <p:txBody>
          <a:bodyPr>
            <a:normAutofit/>
          </a:bodyPr>
          <a:lstStyle/>
          <a:p>
            <a:r>
              <a:rPr lang="en-US" sz="2800" dirty="0" smtClean="0"/>
              <a:t>Darwin meets </a:t>
            </a:r>
            <a:r>
              <a:rPr lang="en-US" sz="2800" dirty="0" smtClean="0"/>
              <a:t>Mendel</a:t>
            </a:r>
            <a:endParaRPr lang="en-US" sz="2800" dirty="0"/>
          </a:p>
        </p:txBody>
      </p:sp>
    </p:spTree>
    <p:extLst>
      <p:ext uri="{BB962C8B-B14F-4D97-AF65-F5344CB8AC3E}">
        <p14:creationId xmlns:p14="http://schemas.microsoft.com/office/powerpoint/2010/main" val="923269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allele frequency be measured?</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Yes!—if you ignore everything I just told you. Population is NOT evolving </a:t>
            </a:r>
          </a:p>
          <a:p>
            <a:r>
              <a:rPr lang="en-US" sz="3200" dirty="0" smtClean="0"/>
              <a:t>NOT ALLOWED:</a:t>
            </a:r>
          </a:p>
          <a:p>
            <a:pPr lvl="1"/>
            <a:r>
              <a:rPr lang="en-US" sz="2800" dirty="0" smtClean="0"/>
              <a:t>Natural Selection—all alleles are equally fit</a:t>
            </a:r>
          </a:p>
          <a:p>
            <a:pPr lvl="1"/>
            <a:r>
              <a:rPr lang="en-US" sz="2800" dirty="0" smtClean="0"/>
              <a:t>Sexual Selection—mating is completely random!</a:t>
            </a:r>
          </a:p>
          <a:p>
            <a:pPr lvl="1"/>
            <a:r>
              <a:rPr lang="en-US" sz="2800" dirty="0" smtClean="0"/>
              <a:t>Mutations—all alleles are unchanged</a:t>
            </a:r>
          </a:p>
          <a:p>
            <a:pPr lvl="1"/>
            <a:r>
              <a:rPr lang="en-US" sz="2800" dirty="0" smtClean="0"/>
              <a:t>Genetic drift—very </a:t>
            </a:r>
            <a:r>
              <a:rPr lang="en-US" sz="2800" dirty="0" err="1" smtClean="0"/>
              <a:t>very</a:t>
            </a:r>
            <a:r>
              <a:rPr lang="en-US" sz="2800" dirty="0" smtClean="0"/>
              <a:t> large population sizes</a:t>
            </a:r>
          </a:p>
          <a:p>
            <a:pPr lvl="1"/>
            <a:r>
              <a:rPr lang="en-US" sz="2800" dirty="0" smtClean="0"/>
              <a:t>Gene flow—no strangers allowed. </a:t>
            </a:r>
          </a:p>
          <a:p>
            <a:r>
              <a:rPr lang="en-US" sz="3000" dirty="0" smtClean="0"/>
              <a:t>IF the above is true, allele frequency can be measured using the Hardy-</a:t>
            </a:r>
            <a:r>
              <a:rPr lang="en-US" sz="3000" dirty="0" err="1" smtClean="0"/>
              <a:t>Weinburg</a:t>
            </a:r>
            <a:r>
              <a:rPr lang="en-US" sz="3000" dirty="0" smtClean="0"/>
              <a:t> Equilibrium equation </a:t>
            </a:r>
          </a:p>
          <a:p>
            <a:pPr lvl="1"/>
            <a:endParaRPr lang="en-US" dirty="0" smtClean="0"/>
          </a:p>
        </p:txBody>
      </p:sp>
    </p:spTree>
    <p:extLst>
      <p:ext uri="{BB962C8B-B14F-4D97-AF65-F5344CB8AC3E}">
        <p14:creationId xmlns:p14="http://schemas.microsoft.com/office/powerpoint/2010/main" val="1110216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Hardy </a:t>
            </a:r>
            <a:r>
              <a:rPr lang="en-US" dirty="0" err="1" smtClean="0"/>
              <a:t>Weinburg</a:t>
            </a:r>
            <a:r>
              <a:rPr lang="en-US" dirty="0" smtClean="0"/>
              <a:t> Equilibrium </a:t>
            </a:r>
            <a:endParaRPr lang="en-US" dirty="0"/>
          </a:p>
        </p:txBody>
      </p:sp>
      <p:sp>
        <p:nvSpPr>
          <p:cNvPr id="3" name="Content Placeholder 2"/>
          <p:cNvSpPr>
            <a:spLocks noGrp="1"/>
          </p:cNvSpPr>
          <p:nvPr>
            <p:ph idx="1"/>
          </p:nvPr>
        </p:nvSpPr>
        <p:spPr/>
        <p:txBody>
          <a:bodyPr/>
          <a:lstStyle/>
          <a:p>
            <a:r>
              <a:rPr lang="en-US" sz="3200" dirty="0" smtClean="0"/>
              <a:t>These conditions can only occur in the minds of biologist—not nature. </a:t>
            </a:r>
          </a:p>
          <a:p>
            <a:r>
              <a:rPr lang="en-US" sz="3200" dirty="0" smtClean="0"/>
              <a:t>How is this even useful?	</a:t>
            </a:r>
          </a:p>
          <a:p>
            <a:pPr lvl="1"/>
            <a:r>
              <a:rPr lang="en-US" sz="2800" dirty="0" smtClean="0"/>
              <a:t>A standard to compare against evolving populations </a:t>
            </a:r>
          </a:p>
          <a:p>
            <a:pPr lvl="1"/>
            <a:r>
              <a:rPr lang="en-US" sz="2800" dirty="0" smtClean="0"/>
              <a:t>Helps doctors predict carriers of diseases</a:t>
            </a:r>
          </a:p>
          <a:p>
            <a:pPr lvl="1"/>
            <a:endParaRPr lang="en-US" dirty="0"/>
          </a:p>
          <a:p>
            <a:pPr marL="201168" lvl="1" indent="0">
              <a:buNone/>
            </a:pPr>
            <a:endParaRPr lang="en-US" dirty="0" smtClean="0"/>
          </a:p>
        </p:txBody>
      </p:sp>
      <p:pic>
        <p:nvPicPr>
          <p:cNvPr id="4" name="Picture 3"/>
          <p:cNvPicPr>
            <a:picLocks noChangeAspect="1"/>
          </p:cNvPicPr>
          <p:nvPr/>
        </p:nvPicPr>
        <p:blipFill>
          <a:blip r:embed="rId2"/>
          <a:stretch>
            <a:fillRect/>
          </a:stretch>
        </p:blipFill>
        <p:spPr>
          <a:xfrm>
            <a:off x="7615452" y="3963668"/>
            <a:ext cx="3936014" cy="2791974"/>
          </a:xfrm>
          <a:prstGeom prst="rect">
            <a:avLst/>
          </a:prstGeom>
        </p:spPr>
      </p:pic>
    </p:spTree>
    <p:extLst>
      <p:ext uri="{BB962C8B-B14F-4D97-AF65-F5344CB8AC3E}">
        <p14:creationId xmlns:p14="http://schemas.microsoft.com/office/powerpoint/2010/main" val="4028190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Hardy-Weinberg Scenarios </a:t>
            </a:r>
            <a:endParaRPr lang="en-US" dirty="0"/>
          </a:p>
        </p:txBody>
      </p:sp>
      <p:sp>
        <p:nvSpPr>
          <p:cNvPr id="3" name="Content Placeholder 2"/>
          <p:cNvSpPr>
            <a:spLocks noGrp="1"/>
          </p:cNvSpPr>
          <p:nvPr>
            <p:ph idx="1"/>
          </p:nvPr>
        </p:nvSpPr>
        <p:spPr/>
        <p:txBody>
          <a:bodyPr>
            <a:normAutofit/>
          </a:bodyPr>
          <a:lstStyle/>
          <a:p>
            <a:r>
              <a:rPr lang="en-US" sz="2800" dirty="0" smtClean="0"/>
              <a:t>The following are scenarios based off a wildflower population. For each of the scenarios:</a:t>
            </a:r>
          </a:p>
          <a:p>
            <a:r>
              <a:rPr lang="en-US" sz="2800" dirty="0" smtClean="0"/>
              <a:t>1. State why it does not meet the conditions required of the Hardy-Weinberg Equilibrium </a:t>
            </a:r>
          </a:p>
          <a:p>
            <a:r>
              <a:rPr lang="en-US" sz="2800" dirty="0" smtClean="0"/>
              <a:t>2. Is natural selection and adaptation taking place? Why or why not?</a:t>
            </a:r>
            <a:endParaRPr lang="en-US" sz="2800" dirty="0"/>
          </a:p>
        </p:txBody>
      </p:sp>
      <p:pic>
        <p:nvPicPr>
          <p:cNvPr id="4" name="Picture 3"/>
          <p:cNvPicPr>
            <a:picLocks noChangeAspect="1"/>
          </p:cNvPicPr>
          <p:nvPr/>
        </p:nvPicPr>
        <p:blipFill>
          <a:blip r:embed="rId2"/>
          <a:stretch>
            <a:fillRect/>
          </a:stretch>
        </p:blipFill>
        <p:spPr>
          <a:xfrm>
            <a:off x="4414005" y="4381106"/>
            <a:ext cx="3424949" cy="1801329"/>
          </a:xfrm>
          <a:prstGeom prst="rect">
            <a:avLst/>
          </a:prstGeom>
        </p:spPr>
      </p:pic>
    </p:spTree>
    <p:extLst>
      <p:ext uri="{BB962C8B-B14F-4D97-AF65-F5344CB8AC3E}">
        <p14:creationId xmlns:p14="http://schemas.microsoft.com/office/powerpoint/2010/main" val="95183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Hardy-Weinberg Scenarios</a:t>
            </a:r>
            <a:endParaRPr lang="en-US" dirty="0"/>
          </a:p>
        </p:txBody>
      </p:sp>
      <p:sp>
        <p:nvSpPr>
          <p:cNvPr id="3" name="Content Placeholder 2"/>
          <p:cNvSpPr>
            <a:spLocks noGrp="1"/>
          </p:cNvSpPr>
          <p:nvPr>
            <p:ph idx="1"/>
          </p:nvPr>
        </p:nvSpPr>
        <p:spPr/>
        <p:txBody>
          <a:bodyPr>
            <a:normAutofit/>
          </a:bodyPr>
          <a:lstStyle/>
          <a:p>
            <a:r>
              <a:rPr lang="en-US" sz="3200" dirty="0" smtClean="0"/>
              <a:t>1. A windstorm blows in hundreds of seeds from a nearby meadow, where nearly all the flowers are yellow.</a:t>
            </a:r>
            <a:endParaRPr lang="en-US" sz="3200" dirty="0"/>
          </a:p>
        </p:txBody>
      </p:sp>
      <p:pic>
        <p:nvPicPr>
          <p:cNvPr id="4" name="Picture 3"/>
          <p:cNvPicPr>
            <a:picLocks noChangeAspect="1"/>
          </p:cNvPicPr>
          <p:nvPr/>
        </p:nvPicPr>
        <p:blipFill>
          <a:blip r:embed="rId2"/>
          <a:stretch>
            <a:fillRect/>
          </a:stretch>
        </p:blipFill>
        <p:spPr>
          <a:xfrm>
            <a:off x="4100106" y="3725927"/>
            <a:ext cx="4074902" cy="2143167"/>
          </a:xfrm>
          <a:prstGeom prst="rect">
            <a:avLst/>
          </a:prstGeom>
        </p:spPr>
      </p:pic>
    </p:spTree>
    <p:extLst>
      <p:ext uri="{BB962C8B-B14F-4D97-AF65-F5344CB8AC3E}">
        <p14:creationId xmlns:p14="http://schemas.microsoft.com/office/powerpoint/2010/main" val="1188889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Hardy-Weinberg Scenarios</a:t>
            </a:r>
            <a:endParaRPr lang="en-US" dirty="0"/>
          </a:p>
        </p:txBody>
      </p:sp>
      <p:sp>
        <p:nvSpPr>
          <p:cNvPr id="3" name="Content Placeholder 2"/>
          <p:cNvSpPr>
            <a:spLocks noGrp="1"/>
          </p:cNvSpPr>
          <p:nvPr>
            <p:ph idx="1"/>
          </p:nvPr>
        </p:nvSpPr>
        <p:spPr/>
        <p:txBody>
          <a:bodyPr>
            <a:normAutofit/>
          </a:bodyPr>
          <a:lstStyle/>
          <a:p>
            <a:r>
              <a:rPr lang="en-US" sz="3200" dirty="0" smtClean="0"/>
              <a:t>2. A pollutant molecule from the soil gets in the way just as a developing egg cell in one of the red flowers is replicating its DNA. By chance, a red allele is transformed into a yellow allele. </a:t>
            </a:r>
            <a:endParaRPr lang="en-US" sz="3200" dirty="0"/>
          </a:p>
        </p:txBody>
      </p:sp>
      <p:pic>
        <p:nvPicPr>
          <p:cNvPr id="4" name="Picture 3"/>
          <p:cNvPicPr>
            <a:picLocks noChangeAspect="1"/>
          </p:cNvPicPr>
          <p:nvPr/>
        </p:nvPicPr>
        <p:blipFill>
          <a:blip r:embed="rId2"/>
          <a:stretch>
            <a:fillRect/>
          </a:stretch>
        </p:blipFill>
        <p:spPr>
          <a:xfrm>
            <a:off x="4414005" y="4067765"/>
            <a:ext cx="3424949" cy="1801329"/>
          </a:xfrm>
          <a:prstGeom prst="rect">
            <a:avLst/>
          </a:prstGeom>
        </p:spPr>
      </p:pic>
    </p:spTree>
    <p:extLst>
      <p:ext uri="{BB962C8B-B14F-4D97-AF65-F5344CB8AC3E}">
        <p14:creationId xmlns:p14="http://schemas.microsoft.com/office/powerpoint/2010/main" val="2367049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Hardy-Weinberg Scenarios</a:t>
            </a:r>
            <a:endParaRPr lang="en-US" dirty="0"/>
          </a:p>
        </p:txBody>
      </p:sp>
      <p:sp>
        <p:nvSpPr>
          <p:cNvPr id="3" name="Content Placeholder 2"/>
          <p:cNvSpPr>
            <a:spLocks noGrp="1"/>
          </p:cNvSpPr>
          <p:nvPr>
            <p:ph idx="1"/>
          </p:nvPr>
        </p:nvSpPr>
        <p:spPr/>
        <p:txBody>
          <a:bodyPr>
            <a:normAutofit/>
          </a:bodyPr>
          <a:lstStyle/>
          <a:p>
            <a:r>
              <a:rPr lang="en-US" sz="3200" dirty="0" smtClean="0"/>
              <a:t>3. The flowers tend to grow in red or yellow patches. A landslide buries and kills most of the red flowers. </a:t>
            </a:r>
            <a:endParaRPr lang="en-US" sz="3200" dirty="0"/>
          </a:p>
        </p:txBody>
      </p:sp>
      <p:pic>
        <p:nvPicPr>
          <p:cNvPr id="5" name="Picture 4"/>
          <p:cNvPicPr>
            <a:picLocks noChangeAspect="1"/>
          </p:cNvPicPr>
          <p:nvPr/>
        </p:nvPicPr>
        <p:blipFill>
          <a:blip r:embed="rId2"/>
          <a:stretch>
            <a:fillRect/>
          </a:stretch>
        </p:blipFill>
        <p:spPr>
          <a:xfrm>
            <a:off x="4414005" y="4176139"/>
            <a:ext cx="3424949" cy="1801329"/>
          </a:xfrm>
          <a:prstGeom prst="rect">
            <a:avLst/>
          </a:prstGeom>
        </p:spPr>
      </p:pic>
    </p:spTree>
    <p:extLst>
      <p:ext uri="{BB962C8B-B14F-4D97-AF65-F5344CB8AC3E}">
        <p14:creationId xmlns:p14="http://schemas.microsoft.com/office/powerpoint/2010/main" val="2363567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Hardy-Weinberg Scenarios</a:t>
            </a:r>
            <a:endParaRPr lang="en-US" dirty="0"/>
          </a:p>
        </p:txBody>
      </p:sp>
      <p:sp>
        <p:nvSpPr>
          <p:cNvPr id="3" name="Content Placeholder 2"/>
          <p:cNvSpPr>
            <a:spLocks noGrp="1"/>
          </p:cNvSpPr>
          <p:nvPr>
            <p:ph idx="1"/>
          </p:nvPr>
        </p:nvSpPr>
        <p:spPr/>
        <p:txBody>
          <a:bodyPr>
            <a:normAutofit/>
          </a:bodyPr>
          <a:lstStyle/>
          <a:p>
            <a:r>
              <a:rPr lang="en-US" sz="3200" dirty="0" smtClean="0"/>
              <a:t>4. The red pigment in the petals of the red flowers is poisonous and protects them from beetles that eat the developing seeds. The yellow flowers are not protected in this way. </a:t>
            </a:r>
            <a:endParaRPr lang="en-US" sz="3200" dirty="0"/>
          </a:p>
        </p:txBody>
      </p:sp>
      <p:pic>
        <p:nvPicPr>
          <p:cNvPr id="4" name="Picture 3"/>
          <p:cNvPicPr>
            <a:picLocks noChangeAspect="1"/>
          </p:cNvPicPr>
          <p:nvPr/>
        </p:nvPicPr>
        <p:blipFill>
          <a:blip r:embed="rId2"/>
          <a:stretch>
            <a:fillRect/>
          </a:stretch>
        </p:blipFill>
        <p:spPr>
          <a:xfrm>
            <a:off x="4414005" y="4067765"/>
            <a:ext cx="3424949" cy="1801329"/>
          </a:xfrm>
          <a:prstGeom prst="rect">
            <a:avLst/>
          </a:prstGeom>
        </p:spPr>
      </p:pic>
    </p:spTree>
    <p:extLst>
      <p:ext uri="{BB962C8B-B14F-4D97-AF65-F5344CB8AC3E}">
        <p14:creationId xmlns:p14="http://schemas.microsoft.com/office/powerpoint/2010/main" val="3690565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Hardy-Weinberg Scenarios</a:t>
            </a:r>
            <a:endParaRPr lang="en-US" dirty="0"/>
          </a:p>
        </p:txBody>
      </p:sp>
      <p:sp>
        <p:nvSpPr>
          <p:cNvPr id="3" name="Content Placeholder 2"/>
          <p:cNvSpPr>
            <a:spLocks noGrp="1"/>
          </p:cNvSpPr>
          <p:nvPr>
            <p:ph idx="1"/>
          </p:nvPr>
        </p:nvSpPr>
        <p:spPr/>
        <p:txBody>
          <a:bodyPr>
            <a:normAutofit/>
          </a:bodyPr>
          <a:lstStyle/>
          <a:p>
            <a:r>
              <a:rPr lang="en-US" sz="3200" dirty="0" smtClean="0"/>
              <a:t>5. The bees that pollinate the flowers tend to develop a “search image”. Once they start visiting flowers of a certain color, they stick to that color. So pollen from red flowers is more likely to be delivered to other red flowers, and pollen from yellow flowers is more likely to fertilize other yellow flowers. </a:t>
            </a:r>
            <a:endParaRPr lang="en-US" sz="3200" dirty="0"/>
          </a:p>
        </p:txBody>
      </p:sp>
      <p:pic>
        <p:nvPicPr>
          <p:cNvPr id="4" name="Picture 3"/>
          <p:cNvPicPr>
            <a:picLocks noChangeAspect="1"/>
          </p:cNvPicPr>
          <p:nvPr/>
        </p:nvPicPr>
        <p:blipFill>
          <a:blip r:embed="rId2"/>
          <a:stretch>
            <a:fillRect/>
          </a:stretch>
        </p:blipFill>
        <p:spPr>
          <a:xfrm>
            <a:off x="4414005" y="4312867"/>
            <a:ext cx="3424949" cy="1801329"/>
          </a:xfrm>
          <a:prstGeom prst="rect">
            <a:avLst/>
          </a:prstGeom>
        </p:spPr>
      </p:pic>
    </p:spTree>
    <p:extLst>
      <p:ext uri="{BB962C8B-B14F-4D97-AF65-F5344CB8AC3E}">
        <p14:creationId xmlns:p14="http://schemas.microsoft.com/office/powerpoint/2010/main" val="604220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Genetics</a:t>
            </a:r>
            <a:endParaRPr lang="en-US" dirty="0"/>
          </a:p>
        </p:txBody>
      </p:sp>
      <p:sp>
        <p:nvSpPr>
          <p:cNvPr id="3" name="Content Placeholder 2"/>
          <p:cNvSpPr>
            <a:spLocks noGrp="1"/>
          </p:cNvSpPr>
          <p:nvPr>
            <p:ph idx="1"/>
          </p:nvPr>
        </p:nvSpPr>
        <p:spPr/>
        <p:txBody>
          <a:bodyPr>
            <a:normAutofit/>
          </a:bodyPr>
          <a:lstStyle/>
          <a:p>
            <a:r>
              <a:rPr lang="en-US" sz="3200" dirty="0" smtClean="0"/>
              <a:t>Charles Darwin meets Gregor Mendel</a:t>
            </a:r>
          </a:p>
          <a:p>
            <a:pPr lvl="1"/>
            <a:r>
              <a:rPr lang="en-US" sz="2800" dirty="0" smtClean="0"/>
              <a:t>Who is Mendel again…?</a:t>
            </a:r>
          </a:p>
          <a:p>
            <a:pPr lvl="1"/>
            <a:endParaRPr lang="en-US" sz="2800" dirty="0" smtClean="0"/>
          </a:p>
          <a:p>
            <a:r>
              <a:rPr lang="en-US" sz="3200" dirty="0" smtClean="0"/>
              <a:t>Genetics of </a:t>
            </a:r>
            <a:r>
              <a:rPr lang="en-US" sz="3200" i="1" dirty="0" smtClean="0"/>
              <a:t>population</a:t>
            </a:r>
            <a:r>
              <a:rPr lang="en-US" sz="3200" dirty="0" smtClean="0"/>
              <a:t> of species change over time—population </a:t>
            </a:r>
            <a:r>
              <a:rPr lang="en-US" sz="3200" i="1" dirty="0" smtClean="0"/>
              <a:t>evolves</a:t>
            </a:r>
          </a:p>
          <a:p>
            <a:pPr lvl="1"/>
            <a:r>
              <a:rPr lang="en-US" sz="2800" u="sng" dirty="0" smtClean="0"/>
              <a:t>Population:</a:t>
            </a:r>
            <a:r>
              <a:rPr lang="en-US" sz="2800" dirty="0" smtClean="0"/>
              <a:t> group of individuals within a species that can interbreed</a:t>
            </a:r>
          </a:p>
          <a:p>
            <a:pPr marL="201168" lvl="1" indent="0">
              <a:buNone/>
            </a:pPr>
            <a:r>
              <a:rPr lang="en-US" sz="2200" dirty="0" smtClean="0"/>
              <a:t> </a:t>
            </a:r>
            <a:endParaRPr lang="en-US" dirty="0" smtClean="0"/>
          </a:p>
          <a:p>
            <a:pPr lvl="1"/>
            <a:endParaRPr lang="en-US" sz="2200" dirty="0"/>
          </a:p>
          <a:p>
            <a:pPr lvl="1"/>
            <a:endParaRPr lang="en-US" sz="2200" dirty="0" smtClean="0"/>
          </a:p>
        </p:txBody>
      </p:sp>
      <p:pic>
        <p:nvPicPr>
          <p:cNvPr id="4" name="Picture 3"/>
          <p:cNvPicPr>
            <a:picLocks noChangeAspect="1"/>
          </p:cNvPicPr>
          <p:nvPr/>
        </p:nvPicPr>
        <p:blipFill>
          <a:blip r:embed="rId2"/>
          <a:stretch>
            <a:fillRect/>
          </a:stretch>
        </p:blipFill>
        <p:spPr>
          <a:xfrm>
            <a:off x="7549599" y="635510"/>
            <a:ext cx="1897384" cy="2667249"/>
          </a:xfrm>
          <a:prstGeom prst="rect">
            <a:avLst/>
          </a:prstGeom>
        </p:spPr>
      </p:pic>
      <p:pic>
        <p:nvPicPr>
          <p:cNvPr id="5" name="Picture 4"/>
          <p:cNvPicPr>
            <a:picLocks noChangeAspect="1"/>
          </p:cNvPicPr>
          <p:nvPr/>
        </p:nvPicPr>
        <p:blipFill>
          <a:blip r:embed="rId3"/>
          <a:stretch>
            <a:fillRect/>
          </a:stretch>
        </p:blipFill>
        <p:spPr>
          <a:xfrm>
            <a:off x="9550874" y="635510"/>
            <a:ext cx="1967837" cy="2667249"/>
          </a:xfrm>
          <a:prstGeom prst="rect">
            <a:avLst/>
          </a:prstGeom>
        </p:spPr>
      </p:pic>
    </p:spTree>
    <p:extLst>
      <p:ext uri="{BB962C8B-B14F-4D97-AF65-F5344CB8AC3E}">
        <p14:creationId xmlns:p14="http://schemas.microsoft.com/office/powerpoint/2010/main" val="308216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Genetics: Alleles</a:t>
            </a:r>
            <a:endParaRPr lang="en-US" dirty="0"/>
          </a:p>
        </p:txBody>
      </p:sp>
      <p:sp>
        <p:nvSpPr>
          <p:cNvPr id="3" name="Content Placeholder 2"/>
          <p:cNvSpPr>
            <a:spLocks noGrp="1"/>
          </p:cNvSpPr>
          <p:nvPr>
            <p:ph idx="1"/>
          </p:nvPr>
        </p:nvSpPr>
        <p:spPr/>
        <p:txBody>
          <a:bodyPr>
            <a:normAutofit/>
          </a:bodyPr>
          <a:lstStyle/>
          <a:p>
            <a:r>
              <a:rPr lang="en-US" sz="3200" dirty="0" smtClean="0"/>
              <a:t>Tracking changes in allele frequency</a:t>
            </a:r>
          </a:p>
          <a:p>
            <a:pPr lvl="1"/>
            <a:r>
              <a:rPr lang="en-US" sz="2800" dirty="0" smtClean="0"/>
              <a:t>What is an allele again….?</a:t>
            </a:r>
          </a:p>
          <a:p>
            <a:pPr lvl="1"/>
            <a:endParaRPr lang="en-US" sz="2800" dirty="0"/>
          </a:p>
        </p:txBody>
      </p:sp>
      <p:pic>
        <p:nvPicPr>
          <p:cNvPr id="4" name="Picture 3"/>
          <p:cNvPicPr>
            <a:picLocks noChangeAspect="1"/>
          </p:cNvPicPr>
          <p:nvPr/>
        </p:nvPicPr>
        <p:blipFill>
          <a:blip r:embed="rId2"/>
          <a:stretch>
            <a:fillRect/>
          </a:stretch>
        </p:blipFill>
        <p:spPr>
          <a:xfrm>
            <a:off x="2674960" y="2880235"/>
            <a:ext cx="6387153" cy="3288554"/>
          </a:xfrm>
          <a:prstGeom prst="rect">
            <a:avLst/>
          </a:prstGeom>
        </p:spPr>
      </p:pic>
    </p:spTree>
    <p:extLst>
      <p:ext uri="{BB962C8B-B14F-4D97-AF65-F5344CB8AC3E}">
        <p14:creationId xmlns:p14="http://schemas.microsoft.com/office/powerpoint/2010/main" val="315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Genetics: Alleles</a:t>
            </a:r>
            <a:endParaRPr lang="en-US" dirty="0"/>
          </a:p>
        </p:txBody>
      </p:sp>
      <p:sp>
        <p:nvSpPr>
          <p:cNvPr id="3" name="Content Placeholder 2"/>
          <p:cNvSpPr>
            <a:spLocks noGrp="1"/>
          </p:cNvSpPr>
          <p:nvPr>
            <p:ph idx="1"/>
          </p:nvPr>
        </p:nvSpPr>
        <p:spPr/>
        <p:txBody>
          <a:bodyPr/>
          <a:lstStyle/>
          <a:p>
            <a:pPr lvl="1"/>
            <a:r>
              <a:rPr lang="en-US" sz="2800" u="sng" dirty="0"/>
              <a:t>Allele frequency: </a:t>
            </a:r>
            <a:r>
              <a:rPr lang="en-US" sz="2800" dirty="0"/>
              <a:t>how often certain alleles (A, a) show up in a population</a:t>
            </a:r>
          </a:p>
          <a:p>
            <a:pPr lvl="1"/>
            <a:endParaRPr lang="en-US" sz="2800" dirty="0"/>
          </a:p>
          <a:p>
            <a:pPr lvl="1"/>
            <a:r>
              <a:rPr lang="en-US" sz="2800" dirty="0"/>
              <a:t>Changes in allele frequency is </a:t>
            </a:r>
            <a:r>
              <a:rPr lang="en-US" sz="2800" i="1" dirty="0"/>
              <a:t>how</a:t>
            </a:r>
            <a:r>
              <a:rPr lang="en-US" sz="2800" dirty="0"/>
              <a:t> evolution takes place!</a:t>
            </a:r>
          </a:p>
          <a:p>
            <a:endParaRPr lang="en-US" dirty="0"/>
          </a:p>
        </p:txBody>
      </p:sp>
      <p:pic>
        <p:nvPicPr>
          <p:cNvPr id="4" name="Picture 3"/>
          <p:cNvPicPr>
            <a:picLocks noChangeAspect="1"/>
          </p:cNvPicPr>
          <p:nvPr/>
        </p:nvPicPr>
        <p:blipFill>
          <a:blip r:embed="rId2"/>
          <a:stretch>
            <a:fillRect/>
          </a:stretch>
        </p:blipFill>
        <p:spPr>
          <a:xfrm>
            <a:off x="3096549" y="3611397"/>
            <a:ext cx="5406006" cy="3017858"/>
          </a:xfrm>
          <a:prstGeom prst="rect">
            <a:avLst/>
          </a:prstGeom>
        </p:spPr>
      </p:pic>
    </p:spTree>
    <p:extLst>
      <p:ext uri="{BB962C8B-B14F-4D97-AF65-F5344CB8AC3E}">
        <p14:creationId xmlns:p14="http://schemas.microsoft.com/office/powerpoint/2010/main" val="262426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changes allele frequency?</a:t>
            </a:r>
            <a:endParaRPr lang="en-US" dirty="0"/>
          </a:p>
        </p:txBody>
      </p:sp>
      <p:sp>
        <p:nvSpPr>
          <p:cNvPr id="3" name="Content Placeholder 2"/>
          <p:cNvSpPr>
            <a:spLocks noGrp="1"/>
          </p:cNvSpPr>
          <p:nvPr>
            <p:ph idx="1"/>
          </p:nvPr>
        </p:nvSpPr>
        <p:spPr/>
        <p:txBody>
          <a:bodyPr/>
          <a:lstStyle/>
          <a:p>
            <a:r>
              <a:rPr lang="en-US" sz="3200" u="sng" dirty="0" smtClean="0"/>
              <a:t>1. Natural Selection: </a:t>
            </a:r>
            <a:r>
              <a:rPr lang="en-US" sz="3200" dirty="0" smtClean="0"/>
              <a:t>more fit alleles are selected for by the environment</a:t>
            </a:r>
          </a:p>
          <a:p>
            <a:pPr lvl="1"/>
            <a:r>
              <a:rPr lang="en-US" sz="2800" dirty="0" smtClean="0"/>
              <a:t>More fit not best fit</a:t>
            </a:r>
          </a:p>
          <a:p>
            <a:pPr lvl="1"/>
            <a:r>
              <a:rPr lang="en-US" sz="2800" dirty="0" smtClean="0"/>
              <a:t>Survival and reproduction of the fittest from what is currently available </a:t>
            </a:r>
          </a:p>
          <a:p>
            <a:pPr marL="201168" lvl="1" indent="0">
              <a:buNone/>
            </a:pPr>
            <a:endParaRPr lang="en-US" dirty="0" smtClean="0"/>
          </a:p>
          <a:p>
            <a:endParaRPr lang="en-US" dirty="0" smtClean="0"/>
          </a:p>
        </p:txBody>
      </p:sp>
      <p:pic>
        <p:nvPicPr>
          <p:cNvPr id="4" name="Picture 3"/>
          <p:cNvPicPr>
            <a:picLocks noChangeAspect="1"/>
          </p:cNvPicPr>
          <p:nvPr/>
        </p:nvPicPr>
        <p:blipFill>
          <a:blip r:embed="rId2"/>
          <a:stretch>
            <a:fillRect/>
          </a:stretch>
        </p:blipFill>
        <p:spPr>
          <a:xfrm>
            <a:off x="3630304" y="3838569"/>
            <a:ext cx="5049672" cy="3019180"/>
          </a:xfrm>
          <a:prstGeom prst="rect">
            <a:avLst/>
          </a:prstGeom>
        </p:spPr>
      </p:pic>
    </p:spTree>
    <p:extLst>
      <p:ext uri="{BB962C8B-B14F-4D97-AF65-F5344CB8AC3E}">
        <p14:creationId xmlns:p14="http://schemas.microsoft.com/office/powerpoint/2010/main" val="1357982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changes allele frequency?</a:t>
            </a:r>
            <a:endParaRPr lang="en-US" dirty="0"/>
          </a:p>
        </p:txBody>
      </p:sp>
      <p:sp>
        <p:nvSpPr>
          <p:cNvPr id="3" name="Content Placeholder 2"/>
          <p:cNvSpPr>
            <a:spLocks noGrp="1"/>
          </p:cNvSpPr>
          <p:nvPr>
            <p:ph idx="1"/>
          </p:nvPr>
        </p:nvSpPr>
        <p:spPr/>
        <p:txBody>
          <a:bodyPr>
            <a:normAutofit/>
          </a:bodyPr>
          <a:lstStyle/>
          <a:p>
            <a:r>
              <a:rPr lang="en-US" sz="3200" u="sng" dirty="0" smtClean="0"/>
              <a:t>2. Sexual Selection: </a:t>
            </a:r>
            <a:r>
              <a:rPr lang="en-US" sz="3200" dirty="0" smtClean="0"/>
              <a:t>trait that causes an individual to reproduce more than others</a:t>
            </a:r>
          </a:p>
          <a:p>
            <a:pPr lvl="1"/>
            <a:r>
              <a:rPr lang="en-US" sz="2800" dirty="0" smtClean="0"/>
              <a:t>Mating is not random! Females are choosy! </a:t>
            </a:r>
          </a:p>
          <a:p>
            <a:pPr lvl="1"/>
            <a:r>
              <a:rPr lang="en-US" sz="2800" dirty="0" smtClean="0"/>
              <a:t>Result: passes on those alleles to offspring and increases that allele frequency in the population</a:t>
            </a:r>
          </a:p>
          <a:p>
            <a:pPr lvl="1"/>
            <a:r>
              <a:rPr lang="en-US" sz="2800" dirty="0" smtClean="0"/>
              <a:t>Very important in populations</a:t>
            </a:r>
          </a:p>
        </p:txBody>
      </p:sp>
      <p:pic>
        <p:nvPicPr>
          <p:cNvPr id="4" name="Picture 3"/>
          <p:cNvPicPr>
            <a:picLocks noChangeAspect="1"/>
          </p:cNvPicPr>
          <p:nvPr/>
        </p:nvPicPr>
        <p:blipFill>
          <a:blip r:embed="rId2"/>
          <a:stretch>
            <a:fillRect/>
          </a:stretch>
        </p:blipFill>
        <p:spPr>
          <a:xfrm>
            <a:off x="6500243" y="3739487"/>
            <a:ext cx="4185954" cy="3034236"/>
          </a:xfrm>
          <a:prstGeom prst="rect">
            <a:avLst/>
          </a:prstGeom>
        </p:spPr>
      </p:pic>
    </p:spTree>
    <p:extLst>
      <p:ext uri="{BB962C8B-B14F-4D97-AF65-F5344CB8AC3E}">
        <p14:creationId xmlns:p14="http://schemas.microsoft.com/office/powerpoint/2010/main" val="288879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changes allele frequency?</a:t>
            </a:r>
            <a:endParaRPr lang="en-US" dirty="0"/>
          </a:p>
        </p:txBody>
      </p:sp>
      <p:sp>
        <p:nvSpPr>
          <p:cNvPr id="3" name="Content Placeholder 2"/>
          <p:cNvSpPr>
            <a:spLocks noGrp="1"/>
          </p:cNvSpPr>
          <p:nvPr>
            <p:ph idx="1"/>
          </p:nvPr>
        </p:nvSpPr>
        <p:spPr>
          <a:xfrm>
            <a:off x="1097280" y="1845734"/>
            <a:ext cx="5439998" cy="4377645"/>
          </a:xfrm>
        </p:spPr>
        <p:txBody>
          <a:bodyPr>
            <a:normAutofit/>
          </a:bodyPr>
          <a:lstStyle/>
          <a:p>
            <a:r>
              <a:rPr lang="en-US" sz="3200" u="sng" dirty="0" smtClean="0"/>
              <a:t>3. Mutations: </a:t>
            </a:r>
            <a:r>
              <a:rPr lang="en-US" sz="3200" dirty="0" smtClean="0"/>
              <a:t>mistakes in the copying process during mitosis</a:t>
            </a:r>
          </a:p>
          <a:p>
            <a:pPr lvl="1"/>
            <a:r>
              <a:rPr lang="en-US" sz="2800" dirty="0" smtClean="0"/>
              <a:t>Completely random!!</a:t>
            </a:r>
          </a:p>
          <a:p>
            <a:pPr lvl="1"/>
            <a:r>
              <a:rPr lang="en-US" sz="2800" dirty="0" smtClean="0"/>
              <a:t>Most are harmful!</a:t>
            </a:r>
          </a:p>
          <a:p>
            <a:pPr lvl="1"/>
            <a:r>
              <a:rPr lang="en-US" sz="2800" dirty="0" smtClean="0"/>
              <a:t>Beneficial mutations will be selected for by the environment</a:t>
            </a:r>
          </a:p>
          <a:p>
            <a:pPr lvl="1"/>
            <a:r>
              <a:rPr lang="en-US" sz="2800" dirty="0" smtClean="0"/>
              <a:t>Those beneficial alleles will increase in frequency in the population </a:t>
            </a:r>
          </a:p>
        </p:txBody>
      </p:sp>
      <p:pic>
        <p:nvPicPr>
          <p:cNvPr id="4" name="Picture 3"/>
          <p:cNvPicPr>
            <a:picLocks noChangeAspect="1"/>
          </p:cNvPicPr>
          <p:nvPr/>
        </p:nvPicPr>
        <p:blipFill>
          <a:blip r:embed="rId2"/>
          <a:stretch>
            <a:fillRect/>
          </a:stretch>
        </p:blipFill>
        <p:spPr>
          <a:xfrm>
            <a:off x="6474498" y="2309690"/>
            <a:ext cx="5562827" cy="3299540"/>
          </a:xfrm>
          <a:prstGeom prst="rect">
            <a:avLst/>
          </a:prstGeom>
        </p:spPr>
      </p:pic>
    </p:spTree>
    <p:extLst>
      <p:ext uri="{BB962C8B-B14F-4D97-AF65-F5344CB8AC3E}">
        <p14:creationId xmlns:p14="http://schemas.microsoft.com/office/powerpoint/2010/main" val="197098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changes allele frequency?</a:t>
            </a:r>
            <a:endParaRPr lang="en-US" dirty="0"/>
          </a:p>
        </p:txBody>
      </p:sp>
      <p:sp>
        <p:nvSpPr>
          <p:cNvPr id="3" name="Content Placeholder 2"/>
          <p:cNvSpPr>
            <a:spLocks noGrp="1"/>
          </p:cNvSpPr>
          <p:nvPr>
            <p:ph idx="1"/>
          </p:nvPr>
        </p:nvSpPr>
        <p:spPr/>
        <p:txBody>
          <a:bodyPr>
            <a:normAutofit/>
          </a:bodyPr>
          <a:lstStyle/>
          <a:p>
            <a:r>
              <a:rPr lang="en-US" sz="3200" u="sng" dirty="0" smtClean="0"/>
              <a:t>4. Genetic Drift:</a:t>
            </a:r>
            <a:r>
              <a:rPr lang="en-US" sz="3200" dirty="0" smtClean="0"/>
              <a:t> changes in allele frequency due to random chance</a:t>
            </a:r>
          </a:p>
          <a:p>
            <a:pPr lvl="1"/>
            <a:r>
              <a:rPr lang="en-US" sz="2800" dirty="0" smtClean="0"/>
              <a:t>Example: bug is stepped on, flood takes out random group, deer hit by car</a:t>
            </a:r>
          </a:p>
          <a:p>
            <a:pPr lvl="1"/>
            <a:r>
              <a:rPr lang="en-US" sz="2800" dirty="0" smtClean="0"/>
              <a:t>Greater effect in smaller populations</a:t>
            </a:r>
            <a:endParaRPr lang="en-US" sz="2800" dirty="0"/>
          </a:p>
        </p:txBody>
      </p:sp>
      <p:pic>
        <p:nvPicPr>
          <p:cNvPr id="4" name="Picture 3"/>
          <p:cNvPicPr>
            <a:picLocks noChangeAspect="1"/>
          </p:cNvPicPr>
          <p:nvPr/>
        </p:nvPicPr>
        <p:blipFill>
          <a:blip r:embed="rId2"/>
          <a:stretch>
            <a:fillRect/>
          </a:stretch>
        </p:blipFill>
        <p:spPr>
          <a:xfrm>
            <a:off x="6992046" y="3660903"/>
            <a:ext cx="4780426" cy="2316565"/>
          </a:xfrm>
          <a:prstGeom prst="rect">
            <a:avLst/>
          </a:prstGeom>
        </p:spPr>
      </p:pic>
    </p:spTree>
    <p:extLst>
      <p:ext uri="{BB962C8B-B14F-4D97-AF65-F5344CB8AC3E}">
        <p14:creationId xmlns:p14="http://schemas.microsoft.com/office/powerpoint/2010/main" val="58314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changes allele frequency?</a:t>
            </a:r>
            <a:endParaRPr lang="en-US" dirty="0"/>
          </a:p>
        </p:txBody>
      </p:sp>
      <p:sp>
        <p:nvSpPr>
          <p:cNvPr id="3" name="Content Placeholder 2"/>
          <p:cNvSpPr>
            <a:spLocks noGrp="1"/>
          </p:cNvSpPr>
          <p:nvPr>
            <p:ph idx="1"/>
          </p:nvPr>
        </p:nvSpPr>
        <p:spPr/>
        <p:txBody>
          <a:bodyPr>
            <a:normAutofit/>
          </a:bodyPr>
          <a:lstStyle/>
          <a:p>
            <a:r>
              <a:rPr lang="en-US" sz="3200" u="sng" dirty="0" smtClean="0"/>
              <a:t>5. Gene Flow: </a:t>
            </a:r>
            <a:r>
              <a:rPr lang="en-US" sz="3200" dirty="0" smtClean="0"/>
              <a:t>new individuals enter the population </a:t>
            </a:r>
          </a:p>
          <a:p>
            <a:pPr lvl="1"/>
            <a:r>
              <a:rPr lang="en-US" sz="2800" dirty="0" smtClean="0"/>
              <a:t>New alleles are now in the population</a:t>
            </a:r>
          </a:p>
          <a:p>
            <a:pPr lvl="1"/>
            <a:r>
              <a:rPr lang="en-US" sz="2800" dirty="0" smtClean="0"/>
              <a:t>Greater effects on smaller populations </a:t>
            </a:r>
          </a:p>
        </p:txBody>
      </p:sp>
      <p:pic>
        <p:nvPicPr>
          <p:cNvPr id="4" name="Picture 3"/>
          <p:cNvPicPr>
            <a:picLocks noChangeAspect="1"/>
          </p:cNvPicPr>
          <p:nvPr/>
        </p:nvPicPr>
        <p:blipFill>
          <a:blip r:embed="rId2"/>
          <a:stretch>
            <a:fillRect/>
          </a:stretch>
        </p:blipFill>
        <p:spPr>
          <a:xfrm>
            <a:off x="2957724" y="3543230"/>
            <a:ext cx="6049797" cy="2434238"/>
          </a:xfrm>
          <a:prstGeom prst="rect">
            <a:avLst/>
          </a:prstGeom>
        </p:spPr>
      </p:pic>
    </p:spTree>
    <p:extLst>
      <p:ext uri="{BB962C8B-B14F-4D97-AF65-F5344CB8AC3E}">
        <p14:creationId xmlns:p14="http://schemas.microsoft.com/office/powerpoint/2010/main" val="297618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342</TotalTime>
  <Words>608</Words>
  <Application>Microsoft Office PowerPoint</Application>
  <PresentationFormat>Widescreen</PresentationFormat>
  <Paragraphs>67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Calibri</vt:lpstr>
      <vt:lpstr>Calibri Light</vt:lpstr>
      <vt:lpstr>Retrospect</vt:lpstr>
      <vt:lpstr>Population Genetics </vt:lpstr>
      <vt:lpstr>Population Genetics</vt:lpstr>
      <vt:lpstr>Population Genetics: Alleles</vt:lpstr>
      <vt:lpstr>Population Genetics: Alleles</vt:lpstr>
      <vt:lpstr>What changes allele frequency?</vt:lpstr>
      <vt:lpstr>What changes allele frequency?</vt:lpstr>
      <vt:lpstr>What changes allele frequency?</vt:lpstr>
      <vt:lpstr>What changes allele frequency?</vt:lpstr>
      <vt:lpstr>What changes allele frequency?</vt:lpstr>
      <vt:lpstr>Can allele frequency be measured?</vt:lpstr>
      <vt:lpstr>Hardy Weinburg Equilibrium </vt:lpstr>
      <vt:lpstr>Hardy-Weinberg Scenarios </vt:lpstr>
      <vt:lpstr>Hardy-Weinberg Scenarios</vt:lpstr>
      <vt:lpstr>Hardy-Weinberg Scenarios</vt:lpstr>
      <vt:lpstr>Hardy-Weinberg Scenarios</vt:lpstr>
      <vt:lpstr>Hardy-Weinberg Scenarios</vt:lpstr>
      <vt:lpstr>Hardy-Weinberg Scenarios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Genetics</dc:title>
  <dc:creator>Microsoft account</dc:creator>
  <cp:lastModifiedBy>Paige Duda</cp:lastModifiedBy>
  <cp:revision>12</cp:revision>
  <dcterms:created xsi:type="dcterms:W3CDTF">2015-01-26T02:44:57Z</dcterms:created>
  <dcterms:modified xsi:type="dcterms:W3CDTF">2015-01-26T17:54:33Z</dcterms:modified>
</cp:coreProperties>
</file>