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0" r:id="rId4"/>
    <p:sldId id="261" r:id="rId5"/>
    <p:sldId id="262" r:id="rId6"/>
    <p:sldId id="263" r:id="rId7"/>
    <p:sldId id="264" r:id="rId8"/>
    <p:sldId id="265" r:id="rId9"/>
    <p:sldId id="266" r:id="rId10"/>
    <p:sldId id="268" r:id="rId11"/>
    <p:sldId id="270"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32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12B69-8759-4D0D-83F3-9436D64BE6D4}"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DFCEB-9CA8-411D-BF20-243659BF5DE8}" type="slidenum">
              <a:rPr lang="en-US" smtClean="0"/>
              <a:t>‹#›</a:t>
            </a:fld>
            <a:endParaRPr lang="en-US"/>
          </a:p>
        </p:txBody>
      </p:sp>
    </p:spTree>
    <p:extLst>
      <p:ext uri="{BB962C8B-B14F-4D97-AF65-F5344CB8AC3E}">
        <p14:creationId xmlns:p14="http://schemas.microsoft.com/office/powerpoint/2010/main" val="200932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1298F-3E7A-4F6A-9B48-C1E376FB0D59}" type="slidenum">
              <a:rPr lang="en-US" altLang="en-US"/>
              <a:pPr/>
              <a:t>1</a:t>
            </a:fld>
            <a:endParaRPr lang="en-US" altLang="en-US"/>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0290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3FFB6-7E27-490B-B47B-1705414CA1AA}" type="slidenum">
              <a:rPr lang="en-US" altLang="en-US"/>
              <a:pPr/>
              <a:t>10</a:t>
            </a:fld>
            <a:endParaRPr lang="en-US" altLang="en-US"/>
          </a:p>
        </p:txBody>
      </p:sp>
      <p:sp>
        <p:nvSpPr>
          <p:cNvPr id="124006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400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145648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2923E-180D-4E82-BB7F-99ADBFB14B62}" type="slidenum">
              <a:rPr lang="en-US" altLang="en-US"/>
              <a:pPr/>
              <a:t>11</a:t>
            </a:fld>
            <a:endParaRPr lang="en-US" altLang="en-US"/>
          </a:p>
        </p:txBody>
      </p:sp>
      <p:sp>
        <p:nvSpPr>
          <p:cNvPr id="124416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441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225874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6A74D-C2B1-4242-821A-2734B7E63C9D}" type="slidenum">
              <a:rPr lang="en-US" altLang="en-US"/>
              <a:pPr/>
              <a:t>12</a:t>
            </a:fld>
            <a:endParaRPr lang="en-US" altLang="en-US"/>
          </a:p>
        </p:txBody>
      </p:sp>
      <p:sp>
        <p:nvSpPr>
          <p:cNvPr id="124825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482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The Centers for Disease Control provide information and life tables for people living in the United States at their website, www.cdc.gov/nchs/products/pubs/pubd/lftbls/life/1966.htm.</a:t>
            </a:r>
          </a:p>
        </p:txBody>
      </p:sp>
    </p:spTree>
    <p:extLst>
      <p:ext uri="{BB962C8B-B14F-4D97-AF65-F5344CB8AC3E}">
        <p14:creationId xmlns:p14="http://schemas.microsoft.com/office/powerpoint/2010/main" val="1260615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4074D5-E290-4A03-B66C-1FF66BB090C3}" type="slidenum">
              <a:rPr lang="en-US" altLang="en-US"/>
              <a:pPr/>
              <a:t>13</a:t>
            </a:fld>
            <a:endParaRPr lang="en-US" altLang="en-US"/>
          </a:p>
        </p:txBody>
      </p:sp>
      <p:sp>
        <p:nvSpPr>
          <p:cNvPr id="125030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503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Table 36.3 Life Table for the U.S. Population in 2003.</a:t>
            </a:r>
          </a:p>
          <a:p>
            <a:endParaRPr lang="en-US" altLang="en-US"/>
          </a:p>
          <a:p>
            <a:endParaRPr lang="en-US" altLang="en-US"/>
          </a:p>
        </p:txBody>
      </p:sp>
    </p:spTree>
    <p:extLst>
      <p:ext uri="{BB962C8B-B14F-4D97-AF65-F5344CB8AC3E}">
        <p14:creationId xmlns:p14="http://schemas.microsoft.com/office/powerpoint/2010/main" val="273893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68430-A705-4C85-A943-26F7DC482EE0}" type="slidenum">
              <a:rPr lang="en-US" altLang="en-US"/>
              <a:pPr/>
              <a:t>14</a:t>
            </a:fld>
            <a:endParaRPr lang="en-US" altLang="en-US"/>
          </a:p>
        </p:txBody>
      </p:sp>
      <p:sp>
        <p:nvSpPr>
          <p:cNvPr id="12523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523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a:t>Figure 36.3 Three types of survivorship curves.</a:t>
            </a:r>
          </a:p>
          <a:p>
            <a:endParaRPr lang="en-US" altLang="en-US"/>
          </a:p>
          <a:p>
            <a:endParaRPr lang="en-US" altLang="en-US"/>
          </a:p>
        </p:txBody>
      </p:sp>
    </p:spTree>
    <p:extLst>
      <p:ext uri="{BB962C8B-B14F-4D97-AF65-F5344CB8AC3E}">
        <p14:creationId xmlns:p14="http://schemas.microsoft.com/office/powerpoint/2010/main" val="126754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C747B-0584-45B9-96E2-F9B9614FFF1D}" type="slidenum">
              <a:rPr lang="en-US" altLang="en-US"/>
              <a:pPr/>
              <a:t>2</a:t>
            </a:fld>
            <a:endParaRPr lang="en-US" altLang="en-US"/>
          </a:p>
        </p:txBody>
      </p:sp>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457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9648BC-7B3A-49F4-94FF-51AEC6183682}" type="slidenum">
              <a:rPr lang="en-US" altLang="en-US"/>
              <a:pPr/>
              <a:t>3</a:t>
            </a:fld>
            <a:endParaRPr lang="en-US" alt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r>
              <a:rPr lang="en-US" altLang="en-US"/>
              <a:t/>
            </a:r>
            <a:br>
              <a:rPr lang="en-US" altLang="en-US"/>
            </a:br>
            <a:r>
              <a:rPr lang="en-US" altLang="en-US" b="1"/>
              <a:t>Teaching Tips</a:t>
            </a:r>
          </a:p>
          <a:p>
            <a:r>
              <a:rPr lang="en-US" altLang="en-US"/>
              <a:t>1. Use of the mark-recapture method to estimate the size of a population is discussed in the Applying the Concepts section at the end of Chapter 36. The following can serve as a demonstration of the mark-recapture method or an activity for students working in small groups:</a:t>
            </a:r>
          </a:p>
          <a:p>
            <a:r>
              <a:rPr lang="en-US" altLang="en-US"/>
              <a:t>a) Provide each group with an opaque bag (brown paper lunch bags work well) of about 200 dried lima beans (or any inexpensive small item that can be marked).</a:t>
            </a:r>
          </a:p>
          <a:p>
            <a:r>
              <a:rPr lang="en-US" altLang="en-US"/>
              <a:t>b) Have each group draw out 40 beans.</a:t>
            </a:r>
          </a:p>
          <a:p>
            <a:r>
              <a:rPr lang="en-US" altLang="en-US"/>
              <a:t>c) Mark each bean with a distinct pencil or ink mark.</a:t>
            </a:r>
          </a:p>
          <a:p>
            <a:r>
              <a:rPr lang="en-US" altLang="en-US"/>
              <a:t>d) Return these marked beans back to the bag.</a:t>
            </a:r>
          </a:p>
          <a:p>
            <a:r>
              <a:rPr lang="en-US" altLang="en-US"/>
              <a:t>e) Mix the beans in the bag by shaking or turning the bag. Note: Thorough mixing and random selection is essential to the mark-recapture method. You may wish to note here that this research method does not work well for wildlife populations that are territorial and thus do not mix.</a:t>
            </a:r>
          </a:p>
          <a:p>
            <a:r>
              <a:rPr lang="en-US" altLang="en-US"/>
              <a:t>f) Draw out another 40 beans, and count the number of marked beans in the sample.</a:t>
            </a:r>
          </a:p>
          <a:p>
            <a:r>
              <a:rPr lang="en-US" altLang="en-US"/>
              <a:t>g) The formula for calculating the population size is as follows: The number of marked beans in the first sample × the total number in the second sample ÷ the number of recaptures in the second sample = the population size. Thus, if you started out with exactly 200 beans, sampled 40, marked them, and resampled 40 beans, we would expect that you would recapture 8 marked beans, based on the equation 40 × 40 ÷ 8 = 200.</a:t>
            </a:r>
          </a:p>
        </p:txBody>
      </p:sp>
    </p:spTree>
    <p:extLst>
      <p:ext uri="{BB962C8B-B14F-4D97-AF65-F5344CB8AC3E}">
        <p14:creationId xmlns:p14="http://schemas.microsoft.com/office/powerpoint/2010/main" val="268755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01A4E-BB79-4269-84C2-330B8F0A1564}" type="slidenum">
              <a:rPr lang="en-US" altLang="en-US"/>
              <a:pPr/>
              <a:t>4</a:t>
            </a:fld>
            <a:endParaRPr lang="en-US" alt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r>
              <a:rPr lang="en-US" altLang="en-US"/>
              <a:t/>
            </a:r>
            <a:br>
              <a:rPr lang="en-US" altLang="en-US"/>
            </a:br>
            <a:r>
              <a:rPr lang="en-US" altLang="en-US" b="1"/>
              <a:t>Teaching Tips</a:t>
            </a:r>
          </a:p>
          <a:p>
            <a:r>
              <a:rPr lang="en-US" altLang="en-US"/>
              <a:t>1. Use of the mark-recapture method to estimate the size of a population is discussed in the Applying the Concepts section at the end of Chapter 36. The following can serve as a demonstration of the mark-recapture method or an activity for students working in small groups:</a:t>
            </a:r>
          </a:p>
          <a:p>
            <a:r>
              <a:rPr lang="en-US" altLang="en-US"/>
              <a:t>a) Provide each group with an opaque bag (brown paper lunch bags work well) of about 200 dried lima beans (or any inexpensive small item that can be marked).</a:t>
            </a:r>
          </a:p>
          <a:p>
            <a:r>
              <a:rPr lang="en-US" altLang="en-US"/>
              <a:t>b) Have each group draw out 40 beans.</a:t>
            </a:r>
          </a:p>
          <a:p>
            <a:r>
              <a:rPr lang="en-US" altLang="en-US"/>
              <a:t>c) Mark each bean with a distinct pencil or ink mark.</a:t>
            </a:r>
          </a:p>
          <a:p>
            <a:r>
              <a:rPr lang="en-US" altLang="en-US"/>
              <a:t>d) Return these marked beans back to the bag.</a:t>
            </a:r>
          </a:p>
          <a:p>
            <a:r>
              <a:rPr lang="en-US" altLang="en-US"/>
              <a:t>e) Mix the beans in the bag by shaking or turning the bag. Note: Thorough mixing and random selection is essential to the mark-recapture method. You may wish to note here that this research method does not work well for wildlife populations that are territorial and thus do not mix.</a:t>
            </a:r>
          </a:p>
          <a:p>
            <a:r>
              <a:rPr lang="en-US" altLang="en-US"/>
              <a:t>f) Draw out another 40 beans, and count the number of marked beans in the sample.</a:t>
            </a:r>
          </a:p>
          <a:p>
            <a:r>
              <a:rPr lang="en-US" altLang="en-US"/>
              <a:t>g) The formula for calculating the population size is as follows: The number of marked beans in the first sample × the total number in the second sample ÷ the number of recaptures in the second sample = the population size. Thus, if you started out with exactly 200 beans, sampled 40, marked them, and resampled 40 beans, we would expect that you would recapture 8 marked beans, based on the equation 40 × 40 ÷ 8 = 200.</a:t>
            </a:r>
          </a:p>
          <a:p>
            <a:endParaRPr lang="en-US" altLang="en-US"/>
          </a:p>
          <a:p>
            <a:endParaRPr lang="en-US" altLang="en-US"/>
          </a:p>
        </p:txBody>
      </p:sp>
    </p:spTree>
    <p:extLst>
      <p:ext uri="{BB962C8B-B14F-4D97-AF65-F5344CB8AC3E}">
        <p14:creationId xmlns:p14="http://schemas.microsoft.com/office/powerpoint/2010/main" val="280030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6D54A-758E-484A-8E88-559F48984B9E}" type="slidenum">
              <a:rPr lang="en-US" altLang="en-US"/>
              <a:pPr/>
              <a:t>5</a:t>
            </a:fld>
            <a:endParaRPr lang="en-US" alt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412899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51EAD-E535-4487-A5AB-17769426DBF7}" type="slidenum">
              <a:rPr lang="en-US" altLang="en-US"/>
              <a:pPr/>
              <a:t>6</a:t>
            </a:fld>
            <a:endParaRPr lang="en-US" altLang="en-US"/>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3268240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131DDF-CB60-4365-BEC9-177579895E81}" type="slidenum">
              <a:rPr lang="en-US" altLang="en-US"/>
              <a:pPr/>
              <a:t>7</a:t>
            </a:fld>
            <a:endParaRPr lang="en-US" altLang="en-US"/>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r>
              <a:rPr lang="en-US" altLang="en-US"/>
              <a:t>Figure 36.2A Clumped dispersion of schooling fish.</a:t>
            </a:r>
          </a:p>
          <a:p>
            <a:r>
              <a:rPr lang="en-US" altLang="en-US"/>
              <a:t>Figure 36.2B Uniform dispersion of nesting king penguins.</a:t>
            </a:r>
          </a:p>
          <a:p>
            <a:r>
              <a:rPr lang="en-US" altLang="en-US"/>
              <a:t>Figure 36.2C Random dispersion of dandelions.</a:t>
            </a:r>
          </a:p>
          <a:p>
            <a:endParaRPr lang="en-US" altLang="en-US"/>
          </a:p>
          <a:p>
            <a:endParaRPr lang="en-US" altLang="en-US"/>
          </a:p>
        </p:txBody>
      </p:sp>
    </p:spTree>
    <p:extLst>
      <p:ext uri="{BB962C8B-B14F-4D97-AF65-F5344CB8AC3E}">
        <p14:creationId xmlns:p14="http://schemas.microsoft.com/office/powerpoint/2010/main" val="185455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0E908-AFE6-47F1-85A6-A1EF33938014}" type="slidenum">
              <a:rPr lang="en-US" altLang="en-US"/>
              <a:pPr/>
              <a:t>8</a:t>
            </a:fld>
            <a:endParaRPr lang="en-US" altLang="en-US"/>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69833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6E50F-F454-4811-A18A-F533F8767CFE}" type="slidenum">
              <a:rPr lang="en-US" altLang="en-US"/>
              <a:pPr/>
              <a:t>9</a:t>
            </a:fld>
            <a:endParaRPr lang="en-US" altLang="en-US"/>
          </a:p>
        </p:txBody>
      </p:sp>
      <p:sp>
        <p:nvSpPr>
          <p:cNvPr id="123597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359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chemeClr val="bg1"/>
            </a:solidFill>
            <a:miter lim="800000"/>
            <a:headEnd/>
            <a:tailEnd/>
          </a:ln>
        </p:spPr>
        <p:txBody>
          <a:bodyPr/>
          <a:lstStyle/>
          <a:p>
            <a:r>
              <a:rPr lang="en-US" altLang="en-US" b="1"/>
              <a:t>Student Misconceptions and Concerns</a:t>
            </a:r>
          </a:p>
          <a:p>
            <a:r>
              <a:rPr lang="en-US" altLang="en-US"/>
              <a:t>1. Many students who are not biology majors have trouble thinking about the evolution of systems. One analogy that can be developed, especially for economically-minded students, is the parallels to the “evolution” of businesses. Consider the introduction and expansion of McDonald’s restaurants in the United States over the last 50 years. When McDonald’s restaurants were just starting out, they experienced little competition, with access to many customers. The “population” of McDonald’s restaurants in the United States grew exponentially (or nearly so), with few density dependent factors. However, today McDonald’s restaurants in the U.S. must compete with each other, as well as with many other fast-food restaurants, such as Burger King and Taco Bell. The population of McDonald’s restaurants in the United States has stabilized because of this competition for customers, a density dependent factor. A graph of the growth of McDonald’s restaurants in the United States would likely resemble the lazy “S” shape.</a:t>
            </a:r>
          </a:p>
          <a:p>
            <a:endParaRPr lang="en-US" altLang="en-US"/>
          </a:p>
          <a:p>
            <a:r>
              <a:rPr lang="en-US" altLang="en-US" b="1"/>
              <a:t>Teaching Tips</a:t>
            </a:r>
          </a:p>
          <a:p>
            <a:r>
              <a:rPr lang="en-US" altLang="en-US"/>
              <a:t>1. A simple application of the dispersion pattern of a population would be to apply the concept to the population of humans on your college or university campus. Would students consider the distribution of people to be clumped, uniform, or random? Most campuses would likely represent a clumped pattern. It might be fun to discuss when, if ever, the human population on your campus represents a uniform or random pattern.</a:t>
            </a:r>
          </a:p>
        </p:txBody>
      </p:sp>
    </p:spTree>
    <p:extLst>
      <p:ext uri="{BB962C8B-B14F-4D97-AF65-F5344CB8AC3E}">
        <p14:creationId xmlns:p14="http://schemas.microsoft.com/office/powerpoint/2010/main" val="59738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90085-D960-4629-A028-6160A951B3E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404391606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0085-D960-4629-A028-6160A951B3E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26426275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0085-D960-4629-A028-6160A951B3E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15671454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F90085-D960-4629-A028-6160A951B3E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99311876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n-US" smtClean="0"/>
              <a:t>Click to edit Master title style</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F90085-D960-4629-A028-6160A951B3EA}" type="datetimeFigureOut">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11247260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F90085-D960-4629-A028-6160A951B3E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128284923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F90085-D960-4629-A028-6160A951B3EA}" type="datetimeFigureOut">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390207770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F90085-D960-4629-A028-6160A951B3EA}" type="datetimeFigureOut">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40436251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F90085-D960-4629-A028-6160A951B3EA}" type="datetimeFigureOut">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54760236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n-US" smtClean="0"/>
              <a:t>Click to edit Master title style</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0085-D960-4629-A028-6160A951B3E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23465908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F90085-D960-4629-A028-6160A951B3EA}" type="datetimeFigureOut">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070FB-9E28-4B9A-80D3-3500E32D9349}" type="slidenum">
              <a:rPr lang="en-US" smtClean="0"/>
              <a:t>‹#›</a:t>
            </a:fld>
            <a:endParaRPr lang="en-US"/>
          </a:p>
        </p:txBody>
      </p:sp>
    </p:spTree>
    <p:extLst>
      <p:ext uri="{BB962C8B-B14F-4D97-AF65-F5344CB8AC3E}">
        <p14:creationId xmlns:p14="http://schemas.microsoft.com/office/powerpoint/2010/main" val="9546687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90085-D960-4629-A028-6160A951B3EA}" type="datetimeFigureOut">
              <a:rPr lang="en-US" smtClean="0"/>
              <a:t>4/21/2016</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070FB-9E28-4B9A-80D3-3500E32D9349}" type="slidenum">
              <a:rPr lang="en-US" smtClean="0"/>
              <a:t>‹#›</a:t>
            </a:fld>
            <a:endParaRPr lang="en-US"/>
          </a:p>
        </p:txBody>
      </p:sp>
    </p:spTree>
    <p:extLst>
      <p:ext uri="{BB962C8B-B14F-4D97-AF65-F5344CB8AC3E}">
        <p14:creationId xmlns:p14="http://schemas.microsoft.com/office/powerpoint/2010/main" val="2978352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hyperlink" Target="file:///\\localhost\..\..\Program%20Files\TurningPoint\2003\Questions.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hyperlink" Target="file:///\\localhost\..\..\Program%20Files\TurningPoint\2003\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hyperlink" Target="file:///\\localhost\..\..\Program%20Files\TurningPoint\2003\Questions.html"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hyperlink" Target="file:///\\localhost\..\..\Program%20Files\TurningPoint\2003\Questions.html"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hyperlink" Target="file:///\\localhost\..\..\Program%20Files\TurningPoint\2003\Questions.html"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hyperlink" Target="file:///\\localhost\..\..\Program%20Files\TurningPoint\2003\Questions.htm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hyperlink" Target="file:///\\localhost\..\..\Program%20Files\TurningPoint\2003\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9"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043461" name="Line 5"/>
          <p:cNvSpPr>
            <a:spLocks noChangeShapeType="1"/>
          </p:cNvSpPr>
          <p:nvPr/>
        </p:nvSpPr>
        <p:spPr bwMode="auto">
          <a:xfrm>
            <a:off x="602428"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462" name="Line 6"/>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463" name="Text Box 7"/>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043466" name="Rectangle 10"/>
          <p:cNvSpPr>
            <a:spLocks noGrp="1" noChangeArrowheads="1"/>
          </p:cNvSpPr>
          <p:nvPr>
            <p:ph type="title"/>
          </p:nvPr>
        </p:nvSpPr>
        <p:spPr>
          <a:xfrm>
            <a:off x="602428" y="179389"/>
            <a:ext cx="9873485"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smtClean="0"/>
              <a:t>Population Ecology</a:t>
            </a:r>
            <a:endParaRPr lang="en-US" altLang="en-US" dirty="0"/>
          </a:p>
        </p:txBody>
      </p:sp>
      <p:sp>
        <p:nvSpPr>
          <p:cNvPr id="1043467" name="Rectangle 11"/>
          <p:cNvSpPr>
            <a:spLocks noGrp="1" noChangeArrowheads="1"/>
          </p:cNvSpPr>
          <p:nvPr>
            <p:ph idx="1"/>
          </p:nvPr>
        </p:nvSpPr>
        <p:spPr>
          <a:xfrm>
            <a:off x="602428" y="1309688"/>
            <a:ext cx="985126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0838" indent="-350838"/>
            <a:r>
              <a:rPr lang="en-US" altLang="en-US" b="1" dirty="0"/>
              <a:t>Population ecology is concerned with</a:t>
            </a:r>
          </a:p>
          <a:p>
            <a:pPr marL="1036638" lvl="1">
              <a:buFontTx/>
              <a:buChar char="–"/>
            </a:pPr>
            <a:r>
              <a:rPr lang="en-US" altLang="en-US" b="1" i="1" u="sng" dirty="0"/>
              <a:t>Changes</a:t>
            </a:r>
            <a:r>
              <a:rPr lang="en-US" altLang="en-US" b="1" dirty="0"/>
              <a:t> in population size</a:t>
            </a:r>
          </a:p>
          <a:p>
            <a:pPr marL="1036638" lvl="1">
              <a:buFontTx/>
              <a:buChar char="–"/>
            </a:pPr>
            <a:r>
              <a:rPr lang="en-US" altLang="en-US" b="1" dirty="0"/>
              <a:t>Factors that regulate populations over time</a:t>
            </a:r>
          </a:p>
          <a:p>
            <a:pPr marL="350838" indent="-350838"/>
            <a:r>
              <a:rPr lang="en-US" altLang="en-US" b="1" dirty="0"/>
              <a:t>It helps explain the biodiversity of an environment</a:t>
            </a:r>
          </a:p>
          <a:p>
            <a:pPr marL="350838" indent="-350838"/>
            <a:endParaRPr lang="en-US" altLang="en-US" dirty="0"/>
          </a:p>
        </p:txBody>
      </p:sp>
      <p:pic>
        <p:nvPicPr>
          <p:cNvPr id="1026" name="Picture 2" descr="http://blogs.mtlakes.org/contemporarybio/files/2015/04/Go-Green-3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428" y="3175102"/>
            <a:ext cx="12794428" cy="36828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431665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34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34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3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39043" name="Line 3"/>
          <p:cNvSpPr>
            <a:spLocks noChangeShapeType="1"/>
          </p:cNvSpPr>
          <p:nvPr/>
        </p:nvSpPr>
        <p:spPr bwMode="auto">
          <a:xfrm>
            <a:off x="716859"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044"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045"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39049" name="Rectangle 9"/>
          <p:cNvSpPr>
            <a:spLocks noGrp="1" noChangeArrowheads="1"/>
          </p:cNvSpPr>
          <p:nvPr>
            <p:ph idx="1"/>
          </p:nvPr>
        </p:nvSpPr>
        <p:spPr>
          <a:xfrm>
            <a:off x="935915" y="1308100"/>
            <a:ext cx="9517773"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50838" indent="-350838"/>
            <a:r>
              <a:rPr lang="en-US" altLang="en-US" sz="3600" dirty="0"/>
              <a:t>In a </a:t>
            </a:r>
            <a:r>
              <a:rPr lang="en-US" altLang="en-US" sz="3600" b="1" dirty="0"/>
              <a:t>uniform pattern</a:t>
            </a:r>
            <a:r>
              <a:rPr lang="en-US" altLang="en-US" sz="3600" dirty="0"/>
              <a:t> individuals are equally spaced in the environment </a:t>
            </a:r>
          </a:p>
        </p:txBody>
      </p:sp>
      <p:sp>
        <p:nvSpPr>
          <p:cNvPr id="9" name="Rectangle 11"/>
          <p:cNvSpPr>
            <a:spLocks noGrp="1" noChangeArrowheads="1"/>
          </p:cNvSpPr>
          <p:nvPr>
            <p:ph type="title"/>
          </p:nvPr>
        </p:nvSpPr>
        <p:spPr>
          <a:xfrm>
            <a:off x="838200" y="274638"/>
            <a:ext cx="10515600" cy="951734"/>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4863" indent="-804863"/>
            <a:r>
              <a:rPr lang="en-US" altLang="en-US" sz="4000" b="1" dirty="0" smtClean="0"/>
              <a:t>Density </a:t>
            </a:r>
            <a:r>
              <a:rPr lang="en-US" altLang="en-US" sz="4000" b="1" dirty="0"/>
              <a:t>and D</a:t>
            </a:r>
            <a:r>
              <a:rPr lang="en-US" altLang="en-US" sz="4000" b="1" dirty="0" smtClean="0"/>
              <a:t>ispersion </a:t>
            </a:r>
            <a:r>
              <a:rPr lang="en-US" altLang="en-US" sz="4000" b="1" dirty="0"/>
              <a:t>P</a:t>
            </a:r>
            <a:r>
              <a:rPr lang="en-US" altLang="en-US" sz="4000" b="1" dirty="0" smtClean="0"/>
              <a:t>atterns</a:t>
            </a:r>
            <a:endParaRPr lang="en-US" altLang="en-US" sz="4000" b="1" dirty="0"/>
          </a:p>
        </p:txBody>
      </p:sp>
      <p:pic>
        <p:nvPicPr>
          <p:cNvPr id="3" name="Picture 2"/>
          <p:cNvPicPr>
            <a:picLocks noChangeAspect="1"/>
          </p:cNvPicPr>
          <p:nvPr/>
        </p:nvPicPr>
        <p:blipFill>
          <a:blip r:embed="rId5"/>
          <a:stretch>
            <a:fillRect/>
          </a:stretch>
        </p:blipFill>
        <p:spPr>
          <a:xfrm>
            <a:off x="2666864" y="2545079"/>
            <a:ext cx="5818463" cy="3836671"/>
          </a:xfrm>
          <a:prstGeom prst="rect">
            <a:avLst/>
          </a:prstGeom>
        </p:spPr>
      </p:pic>
    </p:spTree>
    <p:custDataLst>
      <p:tags r:id="rId1"/>
    </p:custDataLst>
    <p:extLst>
      <p:ext uri="{BB962C8B-B14F-4D97-AF65-F5344CB8AC3E}">
        <p14:creationId xmlns:p14="http://schemas.microsoft.com/office/powerpoint/2010/main" val="39482543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43139" name="Line 3"/>
          <p:cNvSpPr>
            <a:spLocks noChangeShapeType="1"/>
          </p:cNvSpPr>
          <p:nvPr/>
        </p:nvSpPr>
        <p:spPr bwMode="auto">
          <a:xfrm>
            <a:off x="598525" y="1181791"/>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3140"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3141"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43145" name="Rectangle 9"/>
          <p:cNvSpPr>
            <a:spLocks noGrp="1" noChangeArrowheads="1"/>
          </p:cNvSpPr>
          <p:nvPr>
            <p:ph idx="1"/>
          </p:nvPr>
        </p:nvSpPr>
        <p:spPr>
          <a:xfrm>
            <a:off x="598525" y="1308100"/>
            <a:ext cx="985675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39725" indent="-339725"/>
            <a:r>
              <a:rPr lang="en-US" altLang="en-US" dirty="0"/>
              <a:t>In a </a:t>
            </a:r>
            <a:r>
              <a:rPr lang="en-US" altLang="en-US" b="1" dirty="0"/>
              <a:t>random pattern</a:t>
            </a:r>
            <a:r>
              <a:rPr lang="en-US" altLang="en-US" dirty="0"/>
              <a:t> of dispersion, the individuals in a population are spaced in an unpredictable way</a:t>
            </a:r>
          </a:p>
        </p:txBody>
      </p:sp>
      <p:sp>
        <p:nvSpPr>
          <p:cNvPr id="9" name="Rectangle 11"/>
          <p:cNvSpPr>
            <a:spLocks noGrp="1" noChangeArrowheads="1"/>
          </p:cNvSpPr>
          <p:nvPr>
            <p:ph type="title"/>
          </p:nvPr>
        </p:nvSpPr>
        <p:spPr>
          <a:xfrm>
            <a:off x="838200" y="274638"/>
            <a:ext cx="10515600" cy="1033462"/>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4863" indent="-804863"/>
            <a:r>
              <a:rPr lang="en-US" altLang="en-US" sz="4000" b="1" dirty="0" smtClean="0"/>
              <a:t>Density </a:t>
            </a:r>
            <a:r>
              <a:rPr lang="en-US" altLang="en-US" sz="4000" b="1" dirty="0"/>
              <a:t>and D</a:t>
            </a:r>
            <a:r>
              <a:rPr lang="en-US" altLang="en-US" sz="4000" b="1" dirty="0" smtClean="0"/>
              <a:t>ispersion </a:t>
            </a:r>
            <a:r>
              <a:rPr lang="en-US" altLang="en-US" sz="4000" b="1" dirty="0"/>
              <a:t>P</a:t>
            </a:r>
            <a:r>
              <a:rPr lang="en-US" altLang="en-US" sz="4000" b="1" dirty="0" smtClean="0"/>
              <a:t>atterns</a:t>
            </a:r>
            <a:endParaRPr lang="en-US" altLang="en-US" sz="4000" b="1" dirty="0"/>
          </a:p>
        </p:txBody>
      </p:sp>
      <p:pic>
        <p:nvPicPr>
          <p:cNvPr id="3" name="Picture 2"/>
          <p:cNvPicPr>
            <a:picLocks noChangeAspect="1"/>
          </p:cNvPicPr>
          <p:nvPr/>
        </p:nvPicPr>
        <p:blipFill>
          <a:blip r:embed="rId5"/>
          <a:stretch>
            <a:fillRect/>
          </a:stretch>
        </p:blipFill>
        <p:spPr>
          <a:xfrm>
            <a:off x="3117250" y="2525069"/>
            <a:ext cx="5381291" cy="3536534"/>
          </a:xfrm>
          <a:prstGeom prst="rect">
            <a:avLst/>
          </a:prstGeom>
        </p:spPr>
      </p:pic>
    </p:spTree>
    <p:custDataLst>
      <p:tags r:id="rId1"/>
    </p:custDataLst>
    <p:extLst>
      <p:ext uri="{BB962C8B-B14F-4D97-AF65-F5344CB8AC3E}">
        <p14:creationId xmlns:p14="http://schemas.microsoft.com/office/powerpoint/2010/main" val="6262494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47234"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47235" name="Line 3"/>
          <p:cNvSpPr>
            <a:spLocks noChangeShapeType="1"/>
          </p:cNvSpPr>
          <p:nvPr/>
        </p:nvSpPr>
        <p:spPr bwMode="auto">
          <a:xfrm>
            <a:off x="770648" y="1083590"/>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7236"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7237"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47240" name="Rectangle 8"/>
          <p:cNvSpPr>
            <a:spLocks noGrp="1" noChangeArrowheads="1"/>
          </p:cNvSpPr>
          <p:nvPr>
            <p:ph type="title"/>
          </p:nvPr>
        </p:nvSpPr>
        <p:spPr>
          <a:xfrm>
            <a:off x="688995" y="241299"/>
            <a:ext cx="9793268"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altLang="en-US" sz="4000" dirty="0" smtClean="0"/>
              <a:t>Life </a:t>
            </a:r>
            <a:r>
              <a:rPr lang="en-US" altLang="en-US" sz="4000" dirty="0"/>
              <a:t>tables track survivorship in populations</a:t>
            </a:r>
          </a:p>
        </p:txBody>
      </p:sp>
      <p:sp>
        <p:nvSpPr>
          <p:cNvPr id="1247241" name="Rectangle 9"/>
          <p:cNvSpPr>
            <a:spLocks noGrp="1" noChangeArrowheads="1"/>
          </p:cNvSpPr>
          <p:nvPr>
            <p:ph idx="1"/>
          </p:nvPr>
        </p:nvSpPr>
        <p:spPr>
          <a:xfrm>
            <a:off x="770648" y="1272839"/>
            <a:ext cx="877570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39725" indent="-339725"/>
            <a:r>
              <a:rPr lang="en-US" altLang="en-US" sz="3600" b="1" u="sng" dirty="0"/>
              <a:t>Life tables </a:t>
            </a:r>
            <a:r>
              <a:rPr lang="en-US" altLang="en-US" sz="3600" dirty="0"/>
              <a:t>track survivorship over the life span of individuals in a population</a:t>
            </a:r>
          </a:p>
          <a:p>
            <a:pPr marL="339725" indent="-339725"/>
            <a:r>
              <a:rPr lang="en-US" altLang="en-US" sz="3600" b="1" u="sng" dirty="0"/>
              <a:t>Survivorship curves</a:t>
            </a:r>
            <a:r>
              <a:rPr lang="en-US" altLang="en-US" sz="3600" u="sng" dirty="0"/>
              <a:t> </a:t>
            </a:r>
            <a:r>
              <a:rPr lang="en-US" altLang="en-US" sz="3600" dirty="0"/>
              <a:t>plot the proportion of individuals alive at each age</a:t>
            </a:r>
          </a:p>
          <a:p>
            <a:pPr marL="1025525" lvl="1" indent="-357188">
              <a:buFontTx/>
              <a:buChar char="–"/>
            </a:pPr>
            <a:r>
              <a:rPr lang="en-US" altLang="en-US" sz="3200" dirty="0"/>
              <a:t>Type I</a:t>
            </a:r>
          </a:p>
          <a:p>
            <a:pPr marL="1025525" lvl="1" indent="-357188">
              <a:buFontTx/>
              <a:buChar char="–"/>
            </a:pPr>
            <a:r>
              <a:rPr lang="en-US" altLang="en-US" sz="3200" dirty="0"/>
              <a:t>Type II</a:t>
            </a:r>
          </a:p>
          <a:p>
            <a:pPr marL="1025525" lvl="1" indent="-357188">
              <a:buFontTx/>
              <a:buChar char="–"/>
            </a:pPr>
            <a:r>
              <a:rPr lang="en-US" altLang="en-US" sz="3200" dirty="0"/>
              <a:t>Type III</a:t>
            </a:r>
          </a:p>
        </p:txBody>
      </p:sp>
    </p:spTree>
    <p:custDataLst>
      <p:tags r:id="rId1"/>
    </p:custDataLst>
    <p:extLst>
      <p:ext uri="{BB962C8B-B14F-4D97-AF65-F5344CB8AC3E}">
        <p14:creationId xmlns:p14="http://schemas.microsoft.com/office/powerpoint/2010/main" val="248583360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2" name="Picture 12" descr="36_03aUSLifeTable_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14" y="136525"/>
            <a:ext cx="6707187" cy="6584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37515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1340" name="Picture 12" descr="36_03bSurvivorshipCurve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4" y="407989"/>
            <a:ext cx="8561387" cy="6042025"/>
          </a:xfrm>
          <a:prstGeom prst="rect">
            <a:avLst/>
          </a:prstGeom>
          <a:noFill/>
          <a:extLst>
            <a:ext uri="{909E8E84-426E-40DD-AFC4-6F175D3DCCD1}">
              <a14:hiddenFill xmlns:a14="http://schemas.microsoft.com/office/drawing/2010/main">
                <a:solidFill>
                  <a:srgbClr val="FFFFFF"/>
                </a:solidFill>
              </a14:hiddenFill>
            </a:ext>
          </a:extLst>
        </p:spPr>
      </p:pic>
      <p:sp>
        <p:nvSpPr>
          <p:cNvPr id="1251341" name="Text Box 13"/>
          <p:cNvSpPr txBox="1">
            <a:spLocks noChangeArrowheads="1"/>
          </p:cNvSpPr>
          <p:nvPr/>
        </p:nvSpPr>
        <p:spPr bwMode="auto">
          <a:xfrm>
            <a:off x="4332288" y="5878514"/>
            <a:ext cx="4951412"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Percentage of maximum life span</a:t>
            </a:r>
          </a:p>
        </p:txBody>
      </p:sp>
      <p:sp>
        <p:nvSpPr>
          <p:cNvPr id="1251342" name="Text Box 14"/>
          <p:cNvSpPr txBox="1">
            <a:spLocks noChangeArrowheads="1"/>
          </p:cNvSpPr>
          <p:nvPr/>
        </p:nvSpPr>
        <p:spPr bwMode="auto">
          <a:xfrm rot="-5400000">
            <a:off x="-528638" y="2792413"/>
            <a:ext cx="5078413"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Percentage of survivors (log scale)</a:t>
            </a:r>
          </a:p>
        </p:txBody>
      </p:sp>
      <p:sp>
        <p:nvSpPr>
          <p:cNvPr id="1251343" name="Text Box 15"/>
          <p:cNvSpPr txBox="1">
            <a:spLocks noChangeArrowheads="1"/>
          </p:cNvSpPr>
          <p:nvPr/>
        </p:nvSpPr>
        <p:spPr bwMode="auto">
          <a:xfrm>
            <a:off x="2886076" y="5510214"/>
            <a:ext cx="200025"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0</a:t>
            </a:r>
          </a:p>
        </p:txBody>
      </p:sp>
      <p:sp>
        <p:nvSpPr>
          <p:cNvPr id="1251344" name="Text Box 16"/>
          <p:cNvSpPr txBox="1">
            <a:spLocks noChangeArrowheads="1"/>
          </p:cNvSpPr>
          <p:nvPr/>
        </p:nvSpPr>
        <p:spPr bwMode="auto">
          <a:xfrm>
            <a:off x="6157914" y="5511801"/>
            <a:ext cx="3333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50</a:t>
            </a:r>
          </a:p>
        </p:txBody>
      </p:sp>
      <p:sp>
        <p:nvSpPr>
          <p:cNvPr id="1251345" name="Text Box 17"/>
          <p:cNvSpPr txBox="1">
            <a:spLocks noChangeArrowheads="1"/>
          </p:cNvSpPr>
          <p:nvPr/>
        </p:nvSpPr>
        <p:spPr bwMode="auto">
          <a:xfrm>
            <a:off x="9774239" y="5511800"/>
            <a:ext cx="5111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100</a:t>
            </a:r>
          </a:p>
        </p:txBody>
      </p:sp>
      <p:sp>
        <p:nvSpPr>
          <p:cNvPr id="1251346" name="Text Box 18"/>
          <p:cNvSpPr txBox="1">
            <a:spLocks noChangeArrowheads="1"/>
          </p:cNvSpPr>
          <p:nvPr/>
        </p:nvSpPr>
        <p:spPr bwMode="auto">
          <a:xfrm>
            <a:off x="2346326" y="5160963"/>
            <a:ext cx="4349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0.1</a:t>
            </a:r>
          </a:p>
        </p:txBody>
      </p:sp>
      <p:sp>
        <p:nvSpPr>
          <p:cNvPr id="1251347" name="Text Box 19"/>
          <p:cNvSpPr txBox="1">
            <a:spLocks noChangeArrowheads="1"/>
          </p:cNvSpPr>
          <p:nvPr/>
        </p:nvSpPr>
        <p:spPr bwMode="auto">
          <a:xfrm>
            <a:off x="2601914" y="3736975"/>
            <a:ext cx="200025"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1</a:t>
            </a:r>
          </a:p>
        </p:txBody>
      </p:sp>
      <p:sp>
        <p:nvSpPr>
          <p:cNvPr id="1251348" name="Text Box 20"/>
          <p:cNvSpPr txBox="1">
            <a:spLocks noChangeArrowheads="1"/>
          </p:cNvSpPr>
          <p:nvPr/>
        </p:nvSpPr>
        <p:spPr bwMode="auto">
          <a:xfrm>
            <a:off x="2449513" y="2290764"/>
            <a:ext cx="3429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10</a:t>
            </a:r>
          </a:p>
        </p:txBody>
      </p:sp>
      <p:sp>
        <p:nvSpPr>
          <p:cNvPr id="1251349" name="Text Box 21"/>
          <p:cNvSpPr txBox="1">
            <a:spLocks noChangeArrowheads="1"/>
          </p:cNvSpPr>
          <p:nvPr/>
        </p:nvSpPr>
        <p:spPr bwMode="auto">
          <a:xfrm>
            <a:off x="2281239" y="833439"/>
            <a:ext cx="5111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t>100</a:t>
            </a:r>
          </a:p>
        </p:txBody>
      </p:sp>
      <p:sp>
        <p:nvSpPr>
          <p:cNvPr id="1251350" name="Text Box 22"/>
          <p:cNvSpPr txBox="1">
            <a:spLocks noChangeArrowheads="1"/>
          </p:cNvSpPr>
          <p:nvPr/>
        </p:nvSpPr>
        <p:spPr bwMode="auto">
          <a:xfrm>
            <a:off x="4251326" y="4310063"/>
            <a:ext cx="36036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latin typeface="Times New Roman" panose="02020603050405020304" pitchFamily="18" charset="0"/>
              </a:rPr>
              <a:t>III</a:t>
            </a:r>
            <a:endParaRPr lang="en-US" altLang="en-US" b="1"/>
          </a:p>
        </p:txBody>
      </p:sp>
      <p:sp>
        <p:nvSpPr>
          <p:cNvPr id="1251351" name="Text Box 23"/>
          <p:cNvSpPr txBox="1">
            <a:spLocks noChangeArrowheads="1"/>
          </p:cNvSpPr>
          <p:nvPr/>
        </p:nvSpPr>
        <p:spPr bwMode="auto">
          <a:xfrm>
            <a:off x="6532563" y="2714626"/>
            <a:ext cx="284162"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latin typeface="Times New Roman" panose="02020603050405020304" pitchFamily="18" charset="0"/>
              </a:rPr>
              <a:t>II</a:t>
            </a:r>
            <a:endParaRPr lang="en-US" altLang="en-US" b="1"/>
          </a:p>
        </p:txBody>
      </p:sp>
      <p:sp>
        <p:nvSpPr>
          <p:cNvPr id="1251352" name="Text Box 24"/>
          <p:cNvSpPr txBox="1">
            <a:spLocks noChangeArrowheads="1"/>
          </p:cNvSpPr>
          <p:nvPr/>
        </p:nvSpPr>
        <p:spPr bwMode="auto">
          <a:xfrm>
            <a:off x="8548689" y="1114425"/>
            <a:ext cx="19208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l"/>
            <a:r>
              <a:rPr lang="en-US" altLang="en-US" b="1">
                <a:latin typeface="Times New Roman" panose="02020603050405020304" pitchFamily="18" charset="0"/>
              </a:rPr>
              <a:t>I</a:t>
            </a:r>
            <a:endParaRPr lang="en-US" altLang="en-US" b="1"/>
          </a:p>
        </p:txBody>
      </p:sp>
    </p:spTree>
    <p:custDataLst>
      <p:tags r:id="rId1"/>
    </p:custDataLst>
    <p:extLst>
      <p:ext uri="{BB962C8B-B14F-4D97-AF65-F5344CB8AC3E}">
        <p14:creationId xmlns:p14="http://schemas.microsoft.com/office/powerpoint/2010/main" val="3871637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16514"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16515" name="Line 3"/>
          <p:cNvSpPr>
            <a:spLocks noChangeShapeType="1"/>
          </p:cNvSpPr>
          <p:nvPr/>
        </p:nvSpPr>
        <p:spPr bwMode="auto">
          <a:xfrm>
            <a:off x="759890" y="1084973"/>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16"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17"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16523" name="Rectangle 11"/>
          <p:cNvSpPr>
            <a:spLocks noGrp="1" noChangeArrowheads="1"/>
          </p:cNvSpPr>
          <p:nvPr>
            <p:ph type="title"/>
          </p:nvPr>
        </p:nvSpPr>
        <p:spPr>
          <a:xfrm>
            <a:off x="623944" y="179389"/>
            <a:ext cx="9851969"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altLang="en-US" dirty="0" smtClean="0"/>
              <a:t>Population Ecology</a:t>
            </a:r>
            <a:endParaRPr lang="en-US" altLang="en-US" dirty="0"/>
          </a:p>
        </p:txBody>
      </p:sp>
      <p:sp>
        <p:nvSpPr>
          <p:cNvPr id="1216521" name="Rectangle 9"/>
          <p:cNvSpPr>
            <a:spLocks noGrp="1" noChangeArrowheads="1"/>
          </p:cNvSpPr>
          <p:nvPr>
            <p:ph idx="1"/>
          </p:nvPr>
        </p:nvSpPr>
        <p:spPr>
          <a:xfrm>
            <a:off x="623944" y="1308100"/>
            <a:ext cx="9829744"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350838" indent="-350838"/>
            <a:r>
              <a:rPr lang="en-US" altLang="en-US" sz="4000" dirty="0"/>
              <a:t>Ecologists learn the structure and dynamics of natural populations</a:t>
            </a:r>
          </a:p>
          <a:p>
            <a:pPr marL="350838" indent="-350838"/>
            <a:r>
              <a:rPr lang="en-US" altLang="en-US" sz="4000" dirty="0"/>
              <a:t>With this information they are better equipped to</a:t>
            </a:r>
          </a:p>
          <a:p>
            <a:pPr marL="1036638" lvl="1" indent="-355600">
              <a:buFontTx/>
              <a:buChar char="–"/>
            </a:pPr>
            <a:r>
              <a:rPr lang="en-US" altLang="en-US" sz="3600" dirty="0"/>
              <a:t>Develop sustainable food sources</a:t>
            </a:r>
          </a:p>
          <a:p>
            <a:pPr marL="1036638" lvl="1" indent="-355600">
              <a:buFontTx/>
              <a:buChar char="–"/>
            </a:pPr>
            <a:r>
              <a:rPr lang="en-US" altLang="en-US" sz="3600" dirty="0"/>
              <a:t>Assess the impact of human activities</a:t>
            </a:r>
          </a:p>
          <a:p>
            <a:pPr marL="1036638" lvl="1" indent="-355600">
              <a:buFontTx/>
              <a:buChar char="–"/>
            </a:pPr>
            <a:r>
              <a:rPr lang="en-US" altLang="en-US" sz="3600" dirty="0"/>
              <a:t>Balance human needs with the conservation of biodiversity and resources</a:t>
            </a:r>
          </a:p>
        </p:txBody>
      </p:sp>
    </p:spTree>
    <p:custDataLst>
      <p:tags r:id="rId1"/>
    </p:custDataLst>
    <p:extLst>
      <p:ext uri="{BB962C8B-B14F-4D97-AF65-F5344CB8AC3E}">
        <p14:creationId xmlns:p14="http://schemas.microsoft.com/office/powerpoint/2010/main" val="292671716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65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65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65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65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65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22659" name="Line 3"/>
          <p:cNvSpPr>
            <a:spLocks noChangeShapeType="1"/>
          </p:cNvSpPr>
          <p:nvPr/>
        </p:nvSpPr>
        <p:spPr bwMode="auto">
          <a:xfrm>
            <a:off x="753035" y="1001714"/>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2660"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2661"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22664" name="Rectangle 8"/>
          <p:cNvSpPr>
            <a:spLocks noGrp="1" noChangeArrowheads="1"/>
          </p:cNvSpPr>
          <p:nvPr>
            <p:ph type="title"/>
          </p:nvPr>
        </p:nvSpPr>
        <p:spPr>
          <a:xfrm>
            <a:off x="753035" y="179389"/>
            <a:ext cx="9722878"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800100" indent="-800100"/>
            <a:r>
              <a:rPr lang="en-US" altLang="en-US" sz="3200" b="1" dirty="0" smtClean="0"/>
              <a:t>Population </a:t>
            </a:r>
            <a:r>
              <a:rPr lang="en-US" altLang="en-US" sz="3200" b="1" dirty="0"/>
              <a:t>E</a:t>
            </a:r>
            <a:r>
              <a:rPr lang="en-US" altLang="en-US" sz="3200" b="1" dirty="0" smtClean="0"/>
              <a:t>cology : how </a:t>
            </a:r>
            <a:r>
              <a:rPr lang="en-US" altLang="en-US" sz="3200" b="1" dirty="0"/>
              <a:t>and why populations change</a:t>
            </a:r>
          </a:p>
        </p:txBody>
      </p:sp>
      <p:pic>
        <p:nvPicPr>
          <p:cNvPr id="2" name="Picture 1"/>
          <p:cNvPicPr>
            <a:picLocks noChangeAspect="1"/>
          </p:cNvPicPr>
          <p:nvPr/>
        </p:nvPicPr>
        <p:blipFill>
          <a:blip r:embed="rId5"/>
          <a:stretch>
            <a:fillRect/>
          </a:stretch>
        </p:blipFill>
        <p:spPr>
          <a:xfrm>
            <a:off x="-604613" y="3175697"/>
            <a:ext cx="12796613" cy="3682303"/>
          </a:xfrm>
          <a:prstGeom prst="rect">
            <a:avLst/>
          </a:prstGeom>
        </p:spPr>
      </p:pic>
      <p:sp>
        <p:nvSpPr>
          <p:cNvPr id="1222665" name="Rectangle 9"/>
          <p:cNvSpPr>
            <a:spLocks noGrp="1" noChangeArrowheads="1"/>
          </p:cNvSpPr>
          <p:nvPr>
            <p:ph idx="1"/>
          </p:nvPr>
        </p:nvSpPr>
        <p:spPr>
          <a:xfrm>
            <a:off x="753035" y="1308100"/>
            <a:ext cx="9700653"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0838" indent="-350838"/>
            <a:r>
              <a:rPr lang="en-US" altLang="en-US" sz="3600" b="1" dirty="0"/>
              <a:t>Population</a:t>
            </a:r>
          </a:p>
          <a:p>
            <a:pPr marL="1036638" lvl="1" indent="-355600">
              <a:buFontTx/>
              <a:buChar char="–"/>
            </a:pPr>
            <a:r>
              <a:rPr lang="en-US" altLang="en-US" sz="3200" b="1" dirty="0"/>
              <a:t>A group of individuals of a single species that occupy the same general area</a:t>
            </a:r>
          </a:p>
          <a:p>
            <a:pPr marL="350838" indent="-350838"/>
            <a:r>
              <a:rPr lang="en-US" altLang="en-US" sz="3600" b="1" dirty="0"/>
              <a:t>Individuals in a population</a:t>
            </a:r>
          </a:p>
          <a:p>
            <a:pPr marL="1036638" lvl="1" indent="-355600">
              <a:buFontTx/>
              <a:buChar char="–"/>
            </a:pPr>
            <a:r>
              <a:rPr lang="en-US" altLang="en-US" sz="3200" b="1" dirty="0"/>
              <a:t>Rely on the same resources</a:t>
            </a:r>
          </a:p>
          <a:p>
            <a:pPr marL="1036638" lvl="1" indent="-355600">
              <a:buFontTx/>
              <a:buChar char="–"/>
            </a:pPr>
            <a:r>
              <a:rPr lang="en-US" altLang="en-US" sz="3200" b="1" dirty="0"/>
              <a:t>Are influenced by the same environmental factors</a:t>
            </a:r>
          </a:p>
          <a:p>
            <a:pPr marL="1036638" lvl="1" indent="-355600">
              <a:buFontTx/>
              <a:buChar char="–"/>
            </a:pPr>
            <a:r>
              <a:rPr lang="en-US" altLang="en-US" sz="3200" b="1" dirty="0"/>
              <a:t>Are likely to interact and breed with one another</a:t>
            </a:r>
          </a:p>
        </p:txBody>
      </p:sp>
    </p:spTree>
    <p:custDataLst>
      <p:tags r:id="rId1"/>
    </p:custDataLst>
    <p:extLst>
      <p:ext uri="{BB962C8B-B14F-4D97-AF65-F5344CB8AC3E}">
        <p14:creationId xmlns:p14="http://schemas.microsoft.com/office/powerpoint/2010/main" val="222991697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26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26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26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26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266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266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24706"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24707" name="Line 3"/>
          <p:cNvSpPr>
            <a:spLocks noChangeShapeType="1"/>
          </p:cNvSpPr>
          <p:nvPr/>
        </p:nvSpPr>
        <p:spPr bwMode="auto">
          <a:xfrm>
            <a:off x="677732" y="1138761"/>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4708"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4709"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24715" name="Rectangle 11"/>
          <p:cNvSpPr>
            <a:spLocks noGrp="1" noChangeArrowheads="1"/>
          </p:cNvSpPr>
          <p:nvPr>
            <p:ph type="title"/>
          </p:nvPr>
        </p:nvSpPr>
        <p:spPr>
          <a:xfrm>
            <a:off x="677732" y="179389"/>
            <a:ext cx="9798181"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0100" indent="-800100"/>
            <a:r>
              <a:rPr lang="en-US" altLang="en-US" sz="3200" b="1" dirty="0" smtClean="0"/>
              <a:t>Population </a:t>
            </a:r>
            <a:r>
              <a:rPr lang="en-US" altLang="en-US" sz="3200" b="1" dirty="0"/>
              <a:t>E</a:t>
            </a:r>
            <a:r>
              <a:rPr lang="en-US" altLang="en-US" sz="3200" b="1" dirty="0" smtClean="0"/>
              <a:t>cology: how </a:t>
            </a:r>
            <a:r>
              <a:rPr lang="en-US" altLang="en-US" sz="3200" b="1" dirty="0"/>
              <a:t>and why populations change</a:t>
            </a:r>
          </a:p>
        </p:txBody>
      </p:sp>
      <p:sp>
        <p:nvSpPr>
          <p:cNvPr id="1224713" name="Rectangle 9"/>
          <p:cNvSpPr>
            <a:spLocks noGrp="1" noChangeArrowheads="1"/>
          </p:cNvSpPr>
          <p:nvPr>
            <p:ph idx="1"/>
          </p:nvPr>
        </p:nvSpPr>
        <p:spPr>
          <a:xfrm>
            <a:off x="677732" y="1308100"/>
            <a:ext cx="9775956"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350838" indent="-350838"/>
            <a:r>
              <a:rPr lang="en-US" altLang="en-US" sz="3600" dirty="0"/>
              <a:t>A population can be described by </a:t>
            </a:r>
            <a:r>
              <a:rPr lang="en-US" altLang="en-US" sz="3600" b="1" i="1" u="sng" dirty="0"/>
              <a:t>the number </a:t>
            </a:r>
            <a:r>
              <a:rPr lang="en-US" altLang="en-US" sz="3600" dirty="0"/>
              <a:t>and </a:t>
            </a:r>
            <a:r>
              <a:rPr lang="en-US" altLang="en-US" sz="3600" b="1" i="1" u="sng" dirty="0"/>
              <a:t>distribution</a:t>
            </a:r>
            <a:r>
              <a:rPr lang="en-US" altLang="en-US" sz="3600" b="1" dirty="0"/>
              <a:t> </a:t>
            </a:r>
            <a:r>
              <a:rPr lang="en-US" altLang="en-US" sz="3600" dirty="0"/>
              <a:t>of individuals</a:t>
            </a:r>
          </a:p>
          <a:p>
            <a:pPr marL="350838" indent="-350838"/>
            <a:r>
              <a:rPr lang="en-US" altLang="en-US" sz="3600" b="1" u="sng" dirty="0"/>
              <a:t>Population dynamics</a:t>
            </a:r>
            <a:r>
              <a:rPr lang="en-US" altLang="en-US" sz="3600" b="1" dirty="0"/>
              <a:t> </a:t>
            </a:r>
            <a:r>
              <a:rPr lang="en-US" altLang="en-US" sz="3600" dirty="0"/>
              <a:t>is the interactions between</a:t>
            </a:r>
          </a:p>
          <a:p>
            <a:pPr marL="1036638" lvl="1" indent="-355600">
              <a:buFontTx/>
              <a:buChar char="–"/>
            </a:pPr>
            <a:r>
              <a:rPr lang="en-US" altLang="en-US" sz="3200" dirty="0"/>
              <a:t>Biotic and abiotic factors</a:t>
            </a:r>
          </a:p>
          <a:p>
            <a:pPr marL="350838" indent="-350838"/>
            <a:r>
              <a:rPr lang="en-US" altLang="en-US" sz="3600" dirty="0"/>
              <a:t>It is the </a:t>
            </a:r>
            <a:r>
              <a:rPr lang="en-US" altLang="en-US" sz="3600" i="1" dirty="0"/>
              <a:t>cause of variation </a:t>
            </a:r>
            <a:r>
              <a:rPr lang="en-US" altLang="en-US" sz="3600" dirty="0"/>
              <a:t>in population sizes</a:t>
            </a:r>
          </a:p>
          <a:p>
            <a:pPr marL="1036638" lvl="1" indent="-355600">
              <a:buFontTx/>
              <a:buChar char="–"/>
            </a:pPr>
            <a:r>
              <a:rPr lang="en-US" altLang="en-US" sz="3200" dirty="0"/>
              <a:t>A population increases through birth and immigration</a:t>
            </a:r>
          </a:p>
          <a:p>
            <a:pPr marL="1036638" lvl="1" indent="-355600">
              <a:buFontTx/>
              <a:buChar char="–"/>
            </a:pPr>
            <a:r>
              <a:rPr lang="en-US" altLang="en-US" sz="3200" dirty="0"/>
              <a:t>Death and emigration out of an area decrease the population</a:t>
            </a:r>
          </a:p>
        </p:txBody>
      </p:sp>
    </p:spTree>
    <p:custDataLst>
      <p:tags r:id="rId1"/>
    </p:custDataLst>
    <p:extLst>
      <p:ext uri="{BB962C8B-B14F-4D97-AF65-F5344CB8AC3E}">
        <p14:creationId xmlns:p14="http://schemas.microsoft.com/office/powerpoint/2010/main" val="14190857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47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47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47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47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47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47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26754"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26755" name="Line 3"/>
          <p:cNvSpPr>
            <a:spLocks noChangeShapeType="1"/>
          </p:cNvSpPr>
          <p:nvPr/>
        </p:nvSpPr>
        <p:spPr bwMode="auto">
          <a:xfrm>
            <a:off x="1706563" y="1106488"/>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6756"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6757"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26760" name="Rectangle 8"/>
          <p:cNvSpPr>
            <a:spLocks noGrp="1" noChangeArrowheads="1"/>
          </p:cNvSpPr>
          <p:nvPr>
            <p:ph type="title"/>
          </p:nvPr>
        </p:nvSpPr>
        <p:spPr>
          <a:xfrm>
            <a:off x="581418" y="183357"/>
            <a:ext cx="8775700"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4863" indent="-804863"/>
            <a:r>
              <a:rPr lang="en-US" altLang="en-US" sz="4000" b="1" dirty="0" smtClean="0"/>
              <a:t>Density </a:t>
            </a:r>
            <a:r>
              <a:rPr lang="en-US" altLang="en-US" sz="4000" b="1" dirty="0"/>
              <a:t>and </a:t>
            </a:r>
            <a:r>
              <a:rPr lang="en-US" altLang="en-US" sz="4000" b="1" dirty="0" smtClean="0"/>
              <a:t>Dispersion </a:t>
            </a:r>
            <a:r>
              <a:rPr lang="en-US" altLang="en-US" sz="4000" b="1" dirty="0"/>
              <a:t>P</a:t>
            </a:r>
            <a:r>
              <a:rPr lang="en-US" altLang="en-US" sz="4000" b="1" dirty="0" smtClean="0"/>
              <a:t>atterns</a:t>
            </a:r>
            <a:endParaRPr lang="en-US" altLang="en-US" sz="4000" b="1" dirty="0"/>
          </a:p>
        </p:txBody>
      </p:sp>
      <p:sp>
        <p:nvSpPr>
          <p:cNvPr id="1226761" name="Rectangle 9"/>
          <p:cNvSpPr>
            <a:spLocks noGrp="1" noChangeArrowheads="1"/>
          </p:cNvSpPr>
          <p:nvPr>
            <p:ph idx="1"/>
          </p:nvPr>
        </p:nvSpPr>
        <p:spPr>
          <a:xfrm>
            <a:off x="581418" y="1308100"/>
            <a:ext cx="9873857"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339725" indent="-339725"/>
            <a:r>
              <a:rPr lang="en-US" altLang="en-US" sz="3600" b="1" u="sng" dirty="0"/>
              <a:t>Population density </a:t>
            </a:r>
            <a:r>
              <a:rPr lang="en-US" altLang="en-US" sz="3600" dirty="0"/>
              <a:t>is the number of individuals of a species per unit area or volume</a:t>
            </a:r>
          </a:p>
          <a:p>
            <a:pPr marL="339725" indent="-339725"/>
            <a:r>
              <a:rPr lang="en-US" altLang="en-US" sz="3600" dirty="0"/>
              <a:t>Examples of population density</a:t>
            </a:r>
          </a:p>
          <a:p>
            <a:pPr marL="1025525" lvl="1" indent="-357188">
              <a:buFontTx/>
              <a:buChar char="–"/>
            </a:pPr>
            <a:r>
              <a:rPr lang="en-US" altLang="en-US" sz="3200" dirty="0"/>
              <a:t>The number of oak trees per square kilometer in a forest</a:t>
            </a:r>
          </a:p>
          <a:p>
            <a:pPr marL="1025525" lvl="1" indent="-357188">
              <a:buFontTx/>
              <a:buChar char="–"/>
            </a:pPr>
            <a:r>
              <a:rPr lang="en-US" altLang="en-US" sz="3200" dirty="0"/>
              <a:t>The number of earthworms per cubic meter in forest soil</a:t>
            </a:r>
          </a:p>
          <a:p>
            <a:pPr marL="339725" indent="-339725"/>
            <a:r>
              <a:rPr lang="en-US" altLang="en-US" sz="3600" dirty="0"/>
              <a:t>Ecologists use a variety of sampling techniques to estimate population densities</a:t>
            </a:r>
          </a:p>
        </p:txBody>
      </p:sp>
    </p:spTree>
    <p:custDataLst>
      <p:tags r:id="rId1"/>
    </p:custDataLst>
    <p:extLst>
      <p:ext uri="{BB962C8B-B14F-4D97-AF65-F5344CB8AC3E}">
        <p14:creationId xmlns:p14="http://schemas.microsoft.com/office/powerpoint/2010/main" val="152164797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67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67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67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67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676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28802"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28803" name="Line 3"/>
          <p:cNvSpPr>
            <a:spLocks noChangeShapeType="1"/>
          </p:cNvSpPr>
          <p:nvPr/>
        </p:nvSpPr>
        <p:spPr bwMode="auto">
          <a:xfrm>
            <a:off x="559398" y="1001714"/>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804"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8805"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28811" name="Rectangle 11"/>
          <p:cNvSpPr>
            <a:spLocks noGrp="1" noChangeArrowheads="1"/>
          </p:cNvSpPr>
          <p:nvPr>
            <p:ph type="title"/>
          </p:nvPr>
        </p:nvSpPr>
        <p:spPr>
          <a:xfrm>
            <a:off x="559398" y="179389"/>
            <a:ext cx="9916515"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4863" indent="-804863"/>
            <a:r>
              <a:rPr lang="en-US" altLang="en-US" b="1" dirty="0" smtClean="0"/>
              <a:t>Density </a:t>
            </a:r>
            <a:r>
              <a:rPr lang="en-US" altLang="en-US" b="1" dirty="0"/>
              <a:t>and </a:t>
            </a:r>
            <a:r>
              <a:rPr lang="en-US" altLang="en-US" b="1" dirty="0" smtClean="0"/>
              <a:t>Dispersion </a:t>
            </a:r>
            <a:r>
              <a:rPr lang="en-US" altLang="en-US" b="1" dirty="0"/>
              <a:t>P</a:t>
            </a:r>
            <a:r>
              <a:rPr lang="en-US" altLang="en-US" b="1" dirty="0" smtClean="0"/>
              <a:t>atterns</a:t>
            </a:r>
            <a:endParaRPr lang="en-US" altLang="en-US" b="1" dirty="0"/>
          </a:p>
        </p:txBody>
      </p:sp>
      <p:sp>
        <p:nvSpPr>
          <p:cNvPr id="1228809" name="Rectangle 9"/>
          <p:cNvSpPr>
            <a:spLocks noGrp="1" noChangeArrowheads="1"/>
          </p:cNvSpPr>
          <p:nvPr>
            <p:ph idx="1"/>
          </p:nvPr>
        </p:nvSpPr>
        <p:spPr>
          <a:xfrm>
            <a:off x="559398" y="1308100"/>
            <a:ext cx="989429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50838" indent="-350838"/>
            <a:r>
              <a:rPr lang="en-US" altLang="en-US" sz="4000" dirty="0"/>
              <a:t>Within a population’s geographic range, local densities may vary greatly</a:t>
            </a:r>
          </a:p>
          <a:p>
            <a:pPr marL="350838" indent="-350838"/>
            <a:r>
              <a:rPr lang="en-US" altLang="en-US" sz="4000" dirty="0"/>
              <a:t>The </a:t>
            </a:r>
            <a:r>
              <a:rPr lang="en-US" altLang="en-US" sz="4000" b="1" u="sng" dirty="0"/>
              <a:t>dispersion pattern</a:t>
            </a:r>
            <a:r>
              <a:rPr lang="en-US" altLang="en-US" sz="4000" b="1" dirty="0"/>
              <a:t> </a:t>
            </a:r>
            <a:r>
              <a:rPr lang="en-US" altLang="en-US" sz="4000" dirty="0"/>
              <a:t>of a population refers to the way individuals are spaced within their area</a:t>
            </a:r>
          </a:p>
        </p:txBody>
      </p:sp>
    </p:spTree>
    <p:custDataLst>
      <p:tags r:id="rId1"/>
    </p:custDataLst>
    <p:extLst>
      <p:ext uri="{BB962C8B-B14F-4D97-AF65-F5344CB8AC3E}">
        <p14:creationId xmlns:p14="http://schemas.microsoft.com/office/powerpoint/2010/main" val="240890989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pic>
        <p:nvPicPr>
          <p:cNvPr id="1230860" name="Picture 12" descr="36_UN04DescribCompExpl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864" y="1998664"/>
            <a:ext cx="8548687" cy="28590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328130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04613" y="3175697"/>
            <a:ext cx="12796613" cy="3682303"/>
          </a:xfrm>
          <a:prstGeom prst="rect">
            <a:avLst/>
          </a:prstGeom>
        </p:spPr>
      </p:pic>
      <p:sp>
        <p:nvSpPr>
          <p:cNvPr id="1232898" name="FlagCount" hidden="1">
            <a:hlinkClick r:id="rId5"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32899" name="Line 3"/>
          <p:cNvSpPr>
            <a:spLocks noChangeShapeType="1"/>
          </p:cNvSpPr>
          <p:nvPr/>
        </p:nvSpPr>
        <p:spPr bwMode="auto">
          <a:xfrm>
            <a:off x="565748" y="1046256"/>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900"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2901"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32905" name="Rectangle 9"/>
          <p:cNvSpPr>
            <a:spLocks noGrp="1" noChangeArrowheads="1"/>
          </p:cNvSpPr>
          <p:nvPr>
            <p:ph idx="1"/>
          </p:nvPr>
        </p:nvSpPr>
        <p:spPr>
          <a:xfrm>
            <a:off x="565748" y="1308100"/>
            <a:ext cx="9887940"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50838" indent="-350838"/>
            <a:r>
              <a:rPr lang="en-US" altLang="en-US" sz="4000" dirty="0"/>
              <a:t>The </a:t>
            </a:r>
            <a:r>
              <a:rPr lang="en-US" altLang="en-US" sz="4000" b="1" u="sng" dirty="0"/>
              <a:t>dispersion pattern </a:t>
            </a:r>
            <a:r>
              <a:rPr lang="en-US" altLang="en-US" sz="4000" dirty="0"/>
              <a:t>of a population refers to the way individuals are spaced within their area</a:t>
            </a:r>
          </a:p>
          <a:p>
            <a:pPr marL="350838" indent="-350838"/>
            <a:r>
              <a:rPr lang="en-US" altLang="en-US" sz="4000" dirty="0"/>
              <a:t>Dispersion patterns can be</a:t>
            </a:r>
          </a:p>
          <a:p>
            <a:pPr marL="1036638" lvl="1" indent="-355600">
              <a:buFontTx/>
              <a:buChar char="–"/>
            </a:pPr>
            <a:r>
              <a:rPr lang="en-US" altLang="en-US" sz="3600" dirty="0"/>
              <a:t>Clumped</a:t>
            </a:r>
          </a:p>
          <a:p>
            <a:pPr marL="1036638" lvl="1" indent="-355600">
              <a:buFontTx/>
              <a:buChar char="–"/>
            </a:pPr>
            <a:r>
              <a:rPr lang="en-US" altLang="en-US" sz="3600" dirty="0"/>
              <a:t>Uniform</a:t>
            </a:r>
          </a:p>
          <a:p>
            <a:pPr marL="1036638" lvl="1" indent="-355600">
              <a:buFontTx/>
              <a:buChar char="–"/>
            </a:pPr>
            <a:r>
              <a:rPr lang="en-US" altLang="en-US" sz="3600" dirty="0"/>
              <a:t>Random</a:t>
            </a:r>
          </a:p>
        </p:txBody>
      </p:sp>
      <p:sp>
        <p:nvSpPr>
          <p:cNvPr id="8" name="Rectangle 11"/>
          <p:cNvSpPr txBox="1">
            <a:spLocks noChangeArrowheads="1"/>
          </p:cNvSpPr>
          <p:nvPr/>
        </p:nvSpPr>
        <p:spPr>
          <a:xfrm>
            <a:off x="565748" y="203965"/>
            <a:ext cx="9916515" cy="822325"/>
          </a:xfrm>
          <a:prstGeom prst="rect">
            <a:avLst/>
          </a:prstGeo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804863" indent="-804863"/>
            <a:r>
              <a:rPr lang="en-US" altLang="en-US" b="1" smtClean="0"/>
              <a:t>Density and Dispersion Patterns</a:t>
            </a:r>
            <a:endParaRPr lang="en-US" altLang="en-US" b="1" dirty="0"/>
          </a:p>
        </p:txBody>
      </p:sp>
    </p:spTree>
    <p:custDataLst>
      <p:tags r:id="rId1"/>
    </p:custDataLst>
    <p:extLst>
      <p:ext uri="{BB962C8B-B14F-4D97-AF65-F5344CB8AC3E}">
        <p14:creationId xmlns:p14="http://schemas.microsoft.com/office/powerpoint/2010/main" val="131056592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29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29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29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29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29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FlagCount" hidden="1">
            <a:hlinkClick r:id="rId4"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00"/>
            </a:schemeClr>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latin typeface="Tahoma" panose="020B0604030504040204" pitchFamily="34" charset="0"/>
              </a:rPr>
              <a:t>0</a:t>
            </a:r>
          </a:p>
        </p:txBody>
      </p:sp>
      <p:sp>
        <p:nvSpPr>
          <p:cNvPr id="1234947" name="Line 3"/>
          <p:cNvSpPr>
            <a:spLocks noChangeShapeType="1"/>
          </p:cNvSpPr>
          <p:nvPr/>
        </p:nvSpPr>
        <p:spPr bwMode="auto">
          <a:xfrm>
            <a:off x="577011" y="1138761"/>
            <a:ext cx="8775700" cy="0"/>
          </a:xfrm>
          <a:prstGeom prst="line">
            <a:avLst/>
          </a:prstGeom>
          <a:noFill/>
          <a:ln w="76200">
            <a:solidFill>
              <a:srgbClr val="A8B99B"/>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4948" name="Line 4"/>
          <p:cNvSpPr>
            <a:spLocks noChangeShapeType="1"/>
          </p:cNvSpPr>
          <p:nvPr/>
        </p:nvSpPr>
        <p:spPr bwMode="auto">
          <a:xfrm>
            <a:off x="1706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4949" name="Text Box 5"/>
          <p:cNvSpPr txBox="1">
            <a:spLocks noChangeArrowheads="1"/>
          </p:cNvSpPr>
          <p:nvPr/>
        </p:nvSpPr>
        <p:spPr bwMode="auto">
          <a:xfrm>
            <a:off x="1706563" y="6626226"/>
            <a:ext cx="87757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l">
              <a:spcBef>
                <a:spcPct val="50000"/>
              </a:spcBef>
            </a:pPr>
            <a:r>
              <a:rPr lang="en-US" altLang="en-US" sz="900">
                <a:ea typeface="Geneva" pitchFamily="48" charset="0"/>
                <a:cs typeface="Geneva" pitchFamily="48" charset="0"/>
              </a:rPr>
              <a:t>Copyright © 2009 Pearson Education, Inc.</a:t>
            </a:r>
            <a:endParaRPr lang="en-US" altLang="en-US">
              <a:ea typeface="Geneva" pitchFamily="48" charset="0"/>
              <a:cs typeface="Geneva" pitchFamily="48" charset="0"/>
            </a:endParaRPr>
          </a:p>
        </p:txBody>
      </p:sp>
      <p:sp>
        <p:nvSpPr>
          <p:cNvPr id="1234955" name="Rectangle 11"/>
          <p:cNvSpPr>
            <a:spLocks noGrp="1" noChangeArrowheads="1"/>
          </p:cNvSpPr>
          <p:nvPr>
            <p:ph type="title"/>
          </p:nvPr>
        </p:nvSpPr>
        <p:spPr>
          <a:xfrm>
            <a:off x="441064" y="179389"/>
            <a:ext cx="10034849" cy="822325"/>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804863" indent="-804863"/>
            <a:r>
              <a:rPr lang="en-US" altLang="en-US" sz="4000" b="1" dirty="0" smtClean="0"/>
              <a:t>Density </a:t>
            </a:r>
            <a:r>
              <a:rPr lang="en-US" altLang="en-US" sz="4000" b="1" dirty="0"/>
              <a:t>and D</a:t>
            </a:r>
            <a:r>
              <a:rPr lang="en-US" altLang="en-US" sz="4000" b="1" dirty="0" smtClean="0"/>
              <a:t>ispersion </a:t>
            </a:r>
            <a:r>
              <a:rPr lang="en-US" altLang="en-US" sz="4000" b="1" dirty="0"/>
              <a:t>P</a:t>
            </a:r>
            <a:r>
              <a:rPr lang="en-US" altLang="en-US" sz="4000" b="1" dirty="0" smtClean="0"/>
              <a:t>atterns</a:t>
            </a:r>
            <a:endParaRPr lang="en-US" altLang="en-US" sz="4000" b="1" dirty="0"/>
          </a:p>
        </p:txBody>
      </p:sp>
      <p:sp>
        <p:nvSpPr>
          <p:cNvPr id="1234953" name="Rectangle 9"/>
          <p:cNvSpPr>
            <a:spLocks noGrp="1" noChangeArrowheads="1"/>
          </p:cNvSpPr>
          <p:nvPr>
            <p:ph idx="1"/>
          </p:nvPr>
        </p:nvSpPr>
        <p:spPr>
          <a:xfrm>
            <a:off x="577011" y="1308100"/>
            <a:ext cx="9876677" cy="507365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50838" indent="-350838"/>
            <a:r>
              <a:rPr lang="en-US" altLang="en-US" sz="3600" dirty="0"/>
              <a:t>In a </a:t>
            </a:r>
            <a:r>
              <a:rPr lang="en-US" altLang="en-US" sz="3600" b="1" dirty="0"/>
              <a:t>clumped pattern</a:t>
            </a:r>
            <a:r>
              <a:rPr lang="en-US" altLang="en-US" sz="3600" dirty="0"/>
              <a:t> individuals are grouped in patches</a:t>
            </a:r>
          </a:p>
        </p:txBody>
      </p:sp>
      <p:pic>
        <p:nvPicPr>
          <p:cNvPr id="2" name="Picture 1"/>
          <p:cNvPicPr>
            <a:picLocks noChangeAspect="1"/>
          </p:cNvPicPr>
          <p:nvPr/>
        </p:nvPicPr>
        <p:blipFill>
          <a:blip r:embed="rId5"/>
          <a:stretch>
            <a:fillRect/>
          </a:stretch>
        </p:blipFill>
        <p:spPr>
          <a:xfrm>
            <a:off x="3451459" y="2373423"/>
            <a:ext cx="5285908" cy="3462270"/>
          </a:xfrm>
          <a:prstGeom prst="rect">
            <a:avLst/>
          </a:prstGeom>
        </p:spPr>
      </p:pic>
    </p:spTree>
    <p:custDataLst>
      <p:tags r:id="rId1"/>
    </p:custDataLst>
    <p:extLst>
      <p:ext uri="{BB962C8B-B14F-4D97-AF65-F5344CB8AC3E}">
        <p14:creationId xmlns:p14="http://schemas.microsoft.com/office/powerpoint/2010/main" val="10024765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10.xml><?xml version="1.0" encoding="utf-8"?>
<p:tagLst xmlns:a="http://schemas.openxmlformats.org/drawingml/2006/main" xmlns:r="http://schemas.openxmlformats.org/officeDocument/2006/relationships" xmlns:p="http://schemas.openxmlformats.org/presentationml/2006/main">
  <p:tag name="TBTEXT" val=""/>
</p:tagLst>
</file>

<file path=ppt/tags/tag11.xml><?xml version="1.0" encoding="utf-8"?>
<p:tagLst xmlns:a="http://schemas.openxmlformats.org/drawingml/2006/main" xmlns:r="http://schemas.openxmlformats.org/officeDocument/2006/relationships" xmlns:p="http://schemas.openxmlformats.org/presentationml/2006/main">
  <p:tag name="TBTEXT" val=""/>
</p:tagLst>
</file>

<file path=ppt/tags/tag12.xml><?xml version="1.0" encoding="utf-8"?>
<p:tagLst xmlns:a="http://schemas.openxmlformats.org/drawingml/2006/main" xmlns:r="http://schemas.openxmlformats.org/officeDocument/2006/relationships" xmlns:p="http://schemas.openxmlformats.org/presentationml/2006/main">
  <p:tag name="TBTEXT" val=""/>
</p:tagLst>
</file>

<file path=ppt/tags/tag13.xml><?xml version="1.0" encoding="utf-8"?>
<p:tagLst xmlns:a="http://schemas.openxmlformats.org/drawingml/2006/main" xmlns:r="http://schemas.openxmlformats.org/officeDocument/2006/relationships" xmlns:p="http://schemas.openxmlformats.org/presentationml/2006/main">
  <p:tag name="TBTEXT" val=""/>
</p:tagLst>
</file>

<file path=ppt/tags/tag14.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ags/tag6.xml><?xml version="1.0" encoding="utf-8"?>
<p:tagLst xmlns:a="http://schemas.openxmlformats.org/drawingml/2006/main" xmlns:r="http://schemas.openxmlformats.org/officeDocument/2006/relationships" xmlns:p="http://schemas.openxmlformats.org/presentationml/2006/main">
  <p:tag name="TBTEXT" val=""/>
</p:tagLst>
</file>

<file path=ppt/tags/tag7.xml><?xml version="1.0" encoding="utf-8"?>
<p:tagLst xmlns:a="http://schemas.openxmlformats.org/drawingml/2006/main" xmlns:r="http://schemas.openxmlformats.org/officeDocument/2006/relationships" xmlns:p="http://schemas.openxmlformats.org/presentationml/2006/main">
  <p:tag name="TBTEXT" val=""/>
</p:tagLst>
</file>

<file path=ppt/tags/tag8.xml><?xml version="1.0" encoding="utf-8"?>
<p:tagLst xmlns:a="http://schemas.openxmlformats.org/drawingml/2006/main" xmlns:r="http://schemas.openxmlformats.org/officeDocument/2006/relationships" xmlns:p="http://schemas.openxmlformats.org/presentationml/2006/main">
  <p:tag name="TBTEXT" val=""/>
</p:tagLst>
</file>

<file path=ppt/tags/tag9.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501</TotalTime>
  <Words>2707</Words>
  <Application>Microsoft Office PowerPoint</Application>
  <PresentationFormat>Widescreen</PresentationFormat>
  <Paragraphs>163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Geneva</vt:lpstr>
      <vt:lpstr>Tahoma</vt:lpstr>
      <vt:lpstr>Times New Roman</vt:lpstr>
      <vt:lpstr>Blank</vt:lpstr>
      <vt:lpstr>Population Ecology</vt:lpstr>
      <vt:lpstr>Population Ecology</vt:lpstr>
      <vt:lpstr>Population Ecology : how and why populations change</vt:lpstr>
      <vt:lpstr>Population Ecology: how and why populations change</vt:lpstr>
      <vt:lpstr>Density and Dispersion Patterns</vt:lpstr>
      <vt:lpstr>Density and Dispersion Patterns</vt:lpstr>
      <vt:lpstr>PowerPoint Presentation</vt:lpstr>
      <vt:lpstr>PowerPoint Presentation</vt:lpstr>
      <vt:lpstr>Density and Dispersion Patterns</vt:lpstr>
      <vt:lpstr>Density and Dispersion Patterns</vt:lpstr>
      <vt:lpstr>Density and Dispersion Patterns</vt:lpstr>
      <vt:lpstr>Life tables track survivorship in populations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Paige Duda</dc:creator>
  <cp:lastModifiedBy>Paige Duda</cp:lastModifiedBy>
  <cp:revision>7</cp:revision>
  <dcterms:created xsi:type="dcterms:W3CDTF">2015-03-16T21:37:28Z</dcterms:created>
  <dcterms:modified xsi:type="dcterms:W3CDTF">2016-04-21T14:05:02Z</dcterms:modified>
</cp:coreProperties>
</file>