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8" r:id="rId2"/>
    <p:sldId id="259"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63DD7-945E-4929-8E9E-314A51C4DE4E}"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8A376-1927-454A-9297-8E5420E6FF0D}" type="slidenum">
              <a:rPr lang="en-US" smtClean="0"/>
              <a:t>‹#›</a:t>
            </a:fld>
            <a:endParaRPr lang="en-US"/>
          </a:p>
        </p:txBody>
      </p:sp>
    </p:spTree>
    <p:extLst>
      <p:ext uri="{BB962C8B-B14F-4D97-AF65-F5344CB8AC3E}">
        <p14:creationId xmlns:p14="http://schemas.microsoft.com/office/powerpoint/2010/main" val="114634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CA0AA-40B0-4AE7-9B70-12F731D3CFFE}" type="slidenum">
              <a:rPr lang="en-US" altLang="en-US"/>
              <a:pPr/>
              <a:t>1</a:t>
            </a:fld>
            <a:endParaRPr lang="en-US" altLang="en-US"/>
          </a:p>
        </p:txBody>
      </p:sp>
      <p:sp>
        <p:nvSpPr>
          <p:cNvPr id="622594" name="Rectangle 2"/>
          <p:cNvSpPr>
            <a:spLocks noRot="1" noChangeArrowheads="1" noTextEdit="1"/>
          </p:cNvSpPr>
          <p:nvPr>
            <p:ph type="sldImg"/>
          </p:nvPr>
        </p:nvSpPr>
        <p:spPr>
          <a:ln/>
        </p:spPr>
      </p:sp>
      <p:sp>
        <p:nvSpPr>
          <p:cNvPr id="622595" name="Rectangle 3"/>
          <p:cNvSpPr>
            <a:spLocks noGrp="1" noChangeArrowheads="1"/>
          </p:cNvSpPr>
          <p:nvPr>
            <p:ph type="body" idx="1"/>
          </p:nvPr>
        </p:nvSpPr>
        <p:spPr/>
        <p:txBody>
          <a:bodyPr/>
          <a:lstStyle/>
          <a:p>
            <a:r>
              <a:rPr lang="en-US" altLang="en-US" b="1"/>
              <a:t>Student Misconceptions and Concerns</a:t>
            </a:r>
          </a:p>
          <a:p>
            <a:r>
              <a:rPr lang="en-US" altLang="en-US"/>
              <a:t>1. Student comprehension of restriction enzymes, nucleic acid probes, and many other aspects of recombinant DNA techniques depends upon a comfortable understanding of basic molecular genetics. Consider addressing Chapter 12 after an exam that covers the content in Chapters 10 and 11. </a:t>
            </a:r>
          </a:p>
          <a:p>
            <a:r>
              <a:rPr lang="en-US" altLang="en-US"/>
              <a:t>2. Students might bring some awareness and/or concerns about biotechnology to the classroom, for example, in their reactions to the controversies regarding genetically modified (GM) foods. This experience can be used to generate class interest and to highlight the importance of good information when making judgments. Consider starting class with a headline addressing one of these issues. </a:t>
            </a:r>
          </a:p>
          <a:p>
            <a:endParaRPr lang="en-US" altLang="en-US"/>
          </a:p>
          <a:p>
            <a:r>
              <a:rPr lang="en-US" altLang="en-US" b="1"/>
              <a:t>Teaching Tips</a:t>
            </a:r>
          </a:p>
          <a:p>
            <a:r>
              <a:rPr lang="en-US" altLang="en-US"/>
              <a:t>1. Figure 12.1 is a synthesis of the techniques discussed in further detail in Modules 12.2–12.5. Figure 12.1 is therefore an important integrative piece that lays the foundation of most of the biotechnology discussion. Referring to this figure in class helps students relate the text to your lecture. </a:t>
            </a:r>
          </a:p>
          <a:p>
            <a:r>
              <a:rPr lang="en-US" altLang="en-US"/>
              <a:t>2. The general genetic engineering challenge discussed in Module 12.1 begins with the need to insert a gene of choice into a plasmid. This process is very similar to film or video editing. What do we need to do to insert a minute of one film into another? We will need techniques to cut and remove the minute of film and a way to cut the new film apart and insert the new minute. In general, this is also like removing one boxcar from one train, and transferring the boxcar to another train. Students can become confused by the details of gene cloning through misunderstanding this basic relationship.</a:t>
            </a:r>
          </a:p>
          <a:p>
            <a:endParaRPr lang="en-US" altLang="en-US"/>
          </a:p>
        </p:txBody>
      </p:sp>
    </p:spTree>
    <p:extLst>
      <p:ext uri="{BB962C8B-B14F-4D97-AF65-F5344CB8AC3E}">
        <p14:creationId xmlns:p14="http://schemas.microsoft.com/office/powerpoint/2010/main" val="156996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50D8E-7FAA-487C-BD37-2386CE3E32CE}" type="slidenum">
              <a:rPr lang="en-US" altLang="en-US"/>
              <a:pPr/>
              <a:t>2</a:t>
            </a:fld>
            <a:endParaRPr lang="en-US" altLang="en-US"/>
          </a:p>
        </p:txBody>
      </p:sp>
      <p:sp>
        <p:nvSpPr>
          <p:cNvPr id="1046530" name="Rectangle 2"/>
          <p:cNvSpPr>
            <a:spLocks noRot="1" noChangeArrowheads="1" noTextEdit="1"/>
          </p:cNvSpPr>
          <p:nvPr>
            <p:ph type="sldImg"/>
          </p:nvPr>
        </p:nvSpPr>
        <p:spPr>
          <a:ln/>
        </p:spPr>
      </p:sp>
      <p:sp>
        <p:nvSpPr>
          <p:cNvPr id="1046531" name="Rectangle 3"/>
          <p:cNvSpPr>
            <a:spLocks noGrp="1" noChangeArrowheads="1"/>
          </p:cNvSpPr>
          <p:nvPr>
            <p:ph type="body" idx="1"/>
          </p:nvPr>
        </p:nvSpPr>
        <p:spPr/>
        <p:txBody>
          <a:bodyPr/>
          <a:lstStyle/>
          <a:p>
            <a:r>
              <a:rPr lang="en-US" altLang="en-US"/>
              <a:t>Figure 12.1 An overview of gene cloning.</a:t>
            </a:r>
          </a:p>
          <a:p>
            <a:r>
              <a:rPr lang="en-US" altLang="en-US"/>
              <a:t>This figure shows steps 1–8 as detailed on the previous two slides. </a:t>
            </a:r>
          </a:p>
          <a:p>
            <a:endParaRPr lang="en-US" altLang="en-US"/>
          </a:p>
          <a:p>
            <a:endParaRPr lang="en-US" altLang="en-US"/>
          </a:p>
        </p:txBody>
      </p:sp>
    </p:spTree>
    <p:extLst>
      <p:ext uri="{BB962C8B-B14F-4D97-AF65-F5344CB8AC3E}">
        <p14:creationId xmlns:p14="http://schemas.microsoft.com/office/powerpoint/2010/main" val="317573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C0967-D8AC-44AA-9DC7-2DFB4CA58A1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30572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0967-D8AC-44AA-9DC7-2DFB4CA58A1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90532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0967-D8AC-44AA-9DC7-2DFB4CA58A1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25017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0967-D8AC-44AA-9DC7-2DFB4CA58A1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158381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C0967-D8AC-44AA-9DC7-2DFB4CA58A13}"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364616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C0967-D8AC-44AA-9DC7-2DFB4CA58A13}"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242421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C0967-D8AC-44AA-9DC7-2DFB4CA58A13}"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27370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C0967-D8AC-44AA-9DC7-2DFB4CA58A13}"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63081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C0967-D8AC-44AA-9DC7-2DFB4CA58A13}"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192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0967-D8AC-44AA-9DC7-2DFB4CA58A13}"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42910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0967-D8AC-44AA-9DC7-2DFB4CA58A13}"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2F38B-AFA1-43ED-AB08-46FDEE809DEF}" type="slidenum">
              <a:rPr lang="en-US" smtClean="0"/>
              <a:t>‹#›</a:t>
            </a:fld>
            <a:endParaRPr lang="en-US"/>
          </a:p>
        </p:txBody>
      </p:sp>
    </p:spTree>
    <p:extLst>
      <p:ext uri="{BB962C8B-B14F-4D97-AF65-F5344CB8AC3E}">
        <p14:creationId xmlns:p14="http://schemas.microsoft.com/office/powerpoint/2010/main" val="352973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C0967-D8AC-44AA-9DC7-2DFB4CA58A13}"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2F38B-AFA1-43ED-AB08-46FDEE809DEF}" type="slidenum">
              <a:rPr lang="en-US" smtClean="0"/>
              <a:t>‹#›</a:t>
            </a:fld>
            <a:endParaRPr lang="en-US"/>
          </a:p>
        </p:txBody>
      </p:sp>
    </p:spTree>
    <p:extLst>
      <p:ext uri="{BB962C8B-B14F-4D97-AF65-F5344CB8AC3E}">
        <p14:creationId xmlns:p14="http://schemas.microsoft.com/office/powerpoint/2010/main" val="1585996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Program%20Files/TurningPoint/2003/Qu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hyperlink" Target="/../../Program%20Files/TurningPoint/2003/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a_HWlFzgQiM&amp;index=3&amp;list=PL_tP3vlILOxpRHdVlPYgaiAVsBZ8mpKnv"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1037169" y="457201"/>
            <a:ext cx="9581087" cy="503238"/>
          </a:xfrm>
        </p:spPr>
        <p:txBody>
          <a:bodyPr>
            <a:noAutofit/>
          </a:bodyPr>
          <a:lstStyle/>
          <a:p>
            <a:pPr marL="914400" indent="-914400"/>
            <a:r>
              <a:rPr lang="en-US" altLang="en-US" sz="4000" dirty="0" smtClean="0"/>
              <a:t>Genetic Engineering </a:t>
            </a:r>
            <a:endParaRPr lang="en-US" altLang="en-US" sz="4000" dirty="0"/>
          </a:p>
        </p:txBody>
      </p:sp>
      <p:sp>
        <p:nvSpPr>
          <p:cNvPr id="565251" name="Rectangle 3"/>
          <p:cNvSpPr>
            <a:spLocks noGrp="1" noChangeArrowheads="1"/>
          </p:cNvSpPr>
          <p:nvPr>
            <p:ph type="body" idx="1"/>
          </p:nvPr>
        </p:nvSpPr>
        <p:spPr>
          <a:xfrm>
            <a:off x="1037169" y="1323975"/>
            <a:ext cx="9445094" cy="5211763"/>
          </a:xfrm>
        </p:spPr>
        <p:txBody>
          <a:bodyPr>
            <a:normAutofit/>
          </a:bodyPr>
          <a:lstStyle/>
          <a:p>
            <a:pPr marL="460375" lvl="1" indent="-346075">
              <a:spcBef>
                <a:spcPct val="30000"/>
              </a:spcBef>
            </a:pPr>
            <a:r>
              <a:rPr lang="en-US" altLang="en-US" sz="3600" b="1" dirty="0"/>
              <a:t>Genetic engineering</a:t>
            </a:r>
            <a:r>
              <a:rPr lang="en-US" altLang="en-US" sz="3600" dirty="0"/>
              <a:t> involves manipulating genes for practical purposes </a:t>
            </a:r>
          </a:p>
          <a:p>
            <a:pPr marL="1146175" lvl="2" indent="-347663">
              <a:spcBef>
                <a:spcPct val="30000"/>
              </a:spcBef>
              <a:buFontTx/>
              <a:buChar char="–"/>
            </a:pPr>
            <a:r>
              <a:rPr lang="en-US" altLang="en-US" sz="3200" b="1" dirty="0"/>
              <a:t>Gene cloning</a:t>
            </a:r>
            <a:r>
              <a:rPr lang="en-US" altLang="en-US" sz="3200" dirty="0"/>
              <a:t> leads to the production of multiple identical copies of a gene-carrying piece of DNA</a:t>
            </a:r>
          </a:p>
          <a:p>
            <a:pPr marL="1146175" lvl="2" indent="-347663">
              <a:spcBef>
                <a:spcPct val="30000"/>
              </a:spcBef>
              <a:buFontTx/>
              <a:buChar char="–"/>
            </a:pPr>
            <a:r>
              <a:rPr lang="en-US" altLang="en-US" sz="3200" b="1" dirty="0"/>
              <a:t>Recombinant DNA</a:t>
            </a:r>
            <a:r>
              <a:rPr lang="en-US" altLang="en-US" sz="3200" dirty="0"/>
              <a:t> is formed by joining DNA sequences from two different sources</a:t>
            </a:r>
            <a:endParaRPr lang="en-US" altLang="en-US" sz="2800" dirty="0"/>
          </a:p>
          <a:p>
            <a:pPr marL="1831975" lvl="3">
              <a:spcBef>
                <a:spcPct val="30000"/>
              </a:spcBef>
              <a:buFontTx/>
              <a:buChar char="–"/>
            </a:pPr>
            <a:r>
              <a:rPr lang="en-US" altLang="en-US" sz="2400" dirty="0"/>
              <a:t>One source contains the gene that will be cloned </a:t>
            </a:r>
          </a:p>
          <a:p>
            <a:pPr marL="1831975" lvl="3">
              <a:spcBef>
                <a:spcPct val="30000"/>
              </a:spcBef>
              <a:buFontTx/>
              <a:buChar char="–"/>
            </a:pPr>
            <a:r>
              <a:rPr lang="en-US" altLang="en-US" sz="2400" dirty="0"/>
              <a:t>Another source is a gene carrier, called a vector</a:t>
            </a:r>
          </a:p>
          <a:p>
            <a:pPr marL="2517775" lvl="4" indent="-349250">
              <a:spcBef>
                <a:spcPct val="30000"/>
              </a:spcBef>
              <a:buFontTx/>
              <a:buChar char="–"/>
            </a:pPr>
            <a:r>
              <a:rPr lang="en-US" altLang="en-US" sz="2400" b="1" dirty="0"/>
              <a:t>Plasmids</a:t>
            </a:r>
            <a:r>
              <a:rPr lang="en-US" altLang="en-US" sz="2400" dirty="0"/>
              <a:t> (small, circular DNA molecules independent of the bacterial chromosome) are often used as vectors</a:t>
            </a:r>
          </a:p>
          <a:p>
            <a:pPr marL="1146175" lvl="2" indent="-347663">
              <a:spcBef>
                <a:spcPct val="30000"/>
              </a:spcBef>
            </a:pPr>
            <a:endParaRPr lang="en-US" altLang="en-US" dirty="0"/>
          </a:p>
        </p:txBody>
      </p:sp>
      <p:sp>
        <p:nvSpPr>
          <p:cNvPr id="565252"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565256" name="Line 8"/>
          <p:cNvSpPr>
            <a:spLocks noChangeShapeType="1"/>
          </p:cNvSpPr>
          <p:nvPr/>
        </p:nvSpPr>
        <p:spPr bwMode="auto">
          <a:xfrm>
            <a:off x="1037169" y="1084973"/>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5257" name="Line 9"/>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5258" name="Text Box 10"/>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Tree>
    <p:custDataLst>
      <p:tags r:id="rId1"/>
    </p:custDataLst>
    <p:extLst>
      <p:ext uri="{BB962C8B-B14F-4D97-AF65-F5344CB8AC3E}">
        <p14:creationId xmlns:p14="http://schemas.microsoft.com/office/powerpoint/2010/main" val="419476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5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5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5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5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5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pic>
        <p:nvPicPr>
          <p:cNvPr id="1045512" name="Picture 8" descr="12_01_GeneCloningOver-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89" y="136525"/>
            <a:ext cx="5303837" cy="6584950"/>
          </a:xfrm>
          <a:prstGeom prst="rect">
            <a:avLst/>
          </a:prstGeom>
          <a:noFill/>
          <a:extLst>
            <a:ext uri="{909E8E84-426E-40DD-AFC4-6F175D3DCCD1}">
              <a14:hiddenFill xmlns:a14="http://schemas.microsoft.com/office/drawing/2010/main">
                <a:solidFill>
                  <a:srgbClr val="FFFFFF"/>
                </a:solidFill>
              </a14:hiddenFill>
            </a:ext>
          </a:extLst>
        </p:spPr>
      </p:pic>
      <p:sp>
        <p:nvSpPr>
          <p:cNvPr id="1045513" name="Text Box 9"/>
          <p:cNvSpPr txBox="1">
            <a:spLocks noChangeArrowheads="1"/>
          </p:cNvSpPr>
          <p:nvPr/>
        </p:nvSpPr>
        <p:spPr bwMode="auto">
          <a:xfrm>
            <a:off x="6723063" y="3355976"/>
            <a:ext cx="641350"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Examples of</a:t>
            </a:r>
          </a:p>
          <a:p>
            <a:pPr algn="l"/>
            <a:r>
              <a:rPr lang="en-US" altLang="en-US" sz="800" b="1"/>
              <a:t>gene use</a:t>
            </a:r>
          </a:p>
        </p:txBody>
      </p:sp>
      <p:sp>
        <p:nvSpPr>
          <p:cNvPr id="1045514" name="Text Box 10"/>
          <p:cNvSpPr txBox="1">
            <a:spLocks noChangeArrowheads="1"/>
          </p:cNvSpPr>
          <p:nvPr/>
        </p:nvSpPr>
        <p:spPr bwMode="auto">
          <a:xfrm>
            <a:off x="3490914" y="4021138"/>
            <a:ext cx="66357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Recombinant</a:t>
            </a:r>
          </a:p>
          <a:p>
            <a:pPr algn="l"/>
            <a:r>
              <a:rPr lang="en-US" altLang="en-US" sz="800" b="1"/>
              <a:t>DNA</a:t>
            </a:r>
          </a:p>
          <a:p>
            <a:pPr algn="l"/>
            <a:r>
              <a:rPr lang="en-US" altLang="en-US" sz="800" b="1"/>
              <a:t>plasmid</a:t>
            </a:r>
          </a:p>
        </p:txBody>
      </p:sp>
      <p:sp>
        <p:nvSpPr>
          <p:cNvPr id="1045515" name="Text Box 11"/>
          <p:cNvSpPr txBox="1">
            <a:spLocks noChangeArrowheads="1"/>
          </p:cNvSpPr>
          <p:nvPr/>
        </p:nvSpPr>
        <p:spPr bwMode="auto">
          <a:xfrm>
            <a:off x="3638551" y="179389"/>
            <a:ext cx="854075"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lnSpc>
                <a:spcPct val="80000"/>
              </a:lnSpc>
            </a:pPr>
            <a:r>
              <a:rPr lang="en-US" altLang="en-US" sz="800" b="1" i="1"/>
              <a:t>E. coli</a:t>
            </a:r>
            <a:r>
              <a:rPr lang="en-US" altLang="en-US" sz="800" b="1"/>
              <a:t> bacterium</a:t>
            </a:r>
          </a:p>
        </p:txBody>
      </p:sp>
      <p:sp>
        <p:nvSpPr>
          <p:cNvPr id="1045516" name="Text Box 12"/>
          <p:cNvSpPr txBox="1">
            <a:spLocks noChangeArrowheads="1"/>
          </p:cNvSpPr>
          <p:nvPr/>
        </p:nvSpPr>
        <p:spPr bwMode="auto">
          <a:xfrm>
            <a:off x="4457701" y="296864"/>
            <a:ext cx="409575" cy="9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lnSpc>
                <a:spcPct val="80000"/>
              </a:lnSpc>
            </a:pPr>
            <a:r>
              <a:rPr lang="en-US" altLang="en-US" sz="800" b="1"/>
              <a:t>Plasmid</a:t>
            </a:r>
          </a:p>
        </p:txBody>
      </p:sp>
      <p:sp>
        <p:nvSpPr>
          <p:cNvPr id="1045517" name="Text Box 13"/>
          <p:cNvSpPr txBox="1">
            <a:spLocks noChangeArrowheads="1"/>
          </p:cNvSpPr>
          <p:nvPr/>
        </p:nvSpPr>
        <p:spPr bwMode="auto">
          <a:xfrm>
            <a:off x="3482976" y="769938"/>
            <a:ext cx="657225"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Bacterial</a:t>
            </a:r>
          </a:p>
          <a:p>
            <a:pPr algn="l"/>
            <a:r>
              <a:rPr lang="en-US" altLang="en-US" sz="800" b="1"/>
              <a:t>chromosome</a:t>
            </a:r>
          </a:p>
        </p:txBody>
      </p:sp>
      <p:sp>
        <p:nvSpPr>
          <p:cNvPr id="1045518" name="Text Box 14"/>
          <p:cNvSpPr txBox="1">
            <a:spLocks noChangeArrowheads="1"/>
          </p:cNvSpPr>
          <p:nvPr/>
        </p:nvSpPr>
        <p:spPr bwMode="auto">
          <a:xfrm>
            <a:off x="6148388" y="1674814"/>
            <a:ext cx="10033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lnSpc>
                <a:spcPct val="80000"/>
              </a:lnSpc>
            </a:pPr>
            <a:r>
              <a:rPr lang="en-US" altLang="en-US" sz="800" b="1"/>
              <a:t>Gene of interest</a:t>
            </a:r>
          </a:p>
        </p:txBody>
      </p:sp>
      <p:sp>
        <p:nvSpPr>
          <p:cNvPr id="1045519" name="Text Box 15"/>
          <p:cNvSpPr txBox="1">
            <a:spLocks noChangeArrowheads="1"/>
          </p:cNvSpPr>
          <p:nvPr/>
        </p:nvSpPr>
        <p:spPr bwMode="auto">
          <a:xfrm>
            <a:off x="7131051" y="1541464"/>
            <a:ext cx="250825"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lnSpc>
                <a:spcPct val="80000"/>
              </a:lnSpc>
            </a:pPr>
            <a:r>
              <a:rPr lang="en-US" altLang="en-US" sz="800" b="1"/>
              <a:t>DNA</a:t>
            </a:r>
          </a:p>
        </p:txBody>
      </p:sp>
      <p:sp>
        <p:nvSpPr>
          <p:cNvPr id="1045520" name="Text Box 16"/>
          <p:cNvSpPr txBox="1">
            <a:spLocks noChangeArrowheads="1"/>
          </p:cNvSpPr>
          <p:nvPr/>
        </p:nvSpPr>
        <p:spPr bwMode="auto">
          <a:xfrm>
            <a:off x="5116513" y="4162425"/>
            <a:ext cx="17399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Gene</a:t>
            </a:r>
          </a:p>
          <a:p>
            <a:pPr algn="l"/>
            <a:r>
              <a:rPr lang="en-US" altLang="en-US" sz="800" b="1"/>
              <a:t>of interest</a:t>
            </a:r>
          </a:p>
        </p:txBody>
      </p:sp>
      <p:sp>
        <p:nvSpPr>
          <p:cNvPr id="1045521" name="Text Box 17"/>
          <p:cNvSpPr txBox="1">
            <a:spLocks noChangeArrowheads="1"/>
          </p:cNvSpPr>
          <p:nvPr/>
        </p:nvSpPr>
        <p:spPr bwMode="auto">
          <a:xfrm>
            <a:off x="6789739" y="534989"/>
            <a:ext cx="80962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Cell with DNA</a:t>
            </a:r>
          </a:p>
          <a:p>
            <a:pPr algn="l"/>
            <a:r>
              <a:rPr lang="en-US" altLang="en-US" sz="800" b="1"/>
              <a:t>containing gene</a:t>
            </a:r>
          </a:p>
          <a:p>
            <a:pPr algn="l"/>
            <a:r>
              <a:rPr lang="en-US" altLang="en-US" sz="800" b="1"/>
              <a:t>of interest</a:t>
            </a:r>
          </a:p>
        </p:txBody>
      </p:sp>
      <p:sp>
        <p:nvSpPr>
          <p:cNvPr id="1045522" name="Text Box 18"/>
          <p:cNvSpPr txBox="1">
            <a:spLocks noChangeArrowheads="1"/>
          </p:cNvSpPr>
          <p:nvPr/>
        </p:nvSpPr>
        <p:spPr bwMode="auto">
          <a:xfrm>
            <a:off x="3492501" y="4965701"/>
            <a:ext cx="6699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Recombinant</a:t>
            </a:r>
          </a:p>
          <a:p>
            <a:pPr algn="l"/>
            <a:r>
              <a:rPr lang="en-US" altLang="en-US" sz="800" b="1"/>
              <a:t>bacterium</a:t>
            </a:r>
          </a:p>
        </p:txBody>
      </p:sp>
      <p:sp>
        <p:nvSpPr>
          <p:cNvPr id="1045523" name="Text Box 19"/>
          <p:cNvSpPr txBox="1">
            <a:spLocks noChangeArrowheads="1"/>
          </p:cNvSpPr>
          <p:nvPr/>
        </p:nvSpPr>
        <p:spPr bwMode="auto">
          <a:xfrm>
            <a:off x="3492500" y="5875339"/>
            <a:ext cx="37465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Clone</a:t>
            </a:r>
          </a:p>
          <a:p>
            <a:pPr algn="l"/>
            <a:r>
              <a:rPr lang="en-US" altLang="en-US" sz="800" b="1"/>
              <a:t>of cells</a:t>
            </a:r>
          </a:p>
        </p:txBody>
      </p:sp>
      <p:sp>
        <p:nvSpPr>
          <p:cNvPr id="1045524" name="Text Box 20"/>
          <p:cNvSpPr txBox="1">
            <a:spLocks noChangeArrowheads="1"/>
          </p:cNvSpPr>
          <p:nvPr/>
        </p:nvSpPr>
        <p:spPr bwMode="auto">
          <a:xfrm>
            <a:off x="6376989" y="3854450"/>
            <a:ext cx="11588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Genes may be inserted</a:t>
            </a:r>
          </a:p>
          <a:p>
            <a:pPr algn="l"/>
            <a:r>
              <a:rPr lang="en-US" altLang="en-US" sz="800" b="1"/>
              <a:t>into other organisms</a:t>
            </a:r>
          </a:p>
        </p:txBody>
      </p:sp>
      <p:sp>
        <p:nvSpPr>
          <p:cNvPr id="1045525" name="Text Box 21"/>
          <p:cNvSpPr txBox="1">
            <a:spLocks noChangeArrowheads="1"/>
          </p:cNvSpPr>
          <p:nvPr/>
        </p:nvSpPr>
        <p:spPr bwMode="auto">
          <a:xfrm>
            <a:off x="6335714" y="4433888"/>
            <a:ext cx="101917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Genes or proteins</a:t>
            </a:r>
          </a:p>
          <a:p>
            <a:pPr algn="l"/>
            <a:r>
              <a:rPr lang="en-US" altLang="en-US" sz="800" b="1"/>
              <a:t>are isolated from the</a:t>
            </a:r>
          </a:p>
          <a:p>
            <a:pPr algn="l"/>
            <a:r>
              <a:rPr lang="en-US" altLang="en-US" sz="800" b="1"/>
              <a:t>cloned bacterium</a:t>
            </a:r>
          </a:p>
        </p:txBody>
      </p:sp>
      <p:sp>
        <p:nvSpPr>
          <p:cNvPr id="1045526" name="Text Box 22"/>
          <p:cNvSpPr txBox="1">
            <a:spLocks noChangeArrowheads="1"/>
          </p:cNvSpPr>
          <p:nvPr/>
        </p:nvSpPr>
        <p:spPr bwMode="auto">
          <a:xfrm>
            <a:off x="6630988" y="5175251"/>
            <a:ext cx="6350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Harvested</a:t>
            </a:r>
          </a:p>
          <a:p>
            <a:pPr algn="l"/>
            <a:r>
              <a:rPr lang="en-US" altLang="en-US" sz="800" b="1"/>
              <a:t>proteins</a:t>
            </a:r>
          </a:p>
          <a:p>
            <a:pPr algn="l"/>
            <a:r>
              <a:rPr lang="en-US" altLang="en-US" sz="800" b="1"/>
              <a:t>may be </a:t>
            </a:r>
          </a:p>
          <a:p>
            <a:pPr algn="l"/>
            <a:r>
              <a:rPr lang="en-US" altLang="en-US" sz="800" b="1"/>
              <a:t>used directly</a:t>
            </a:r>
          </a:p>
        </p:txBody>
      </p:sp>
      <p:sp>
        <p:nvSpPr>
          <p:cNvPr id="1045527" name="Text Box 23"/>
          <p:cNvSpPr txBox="1">
            <a:spLocks noChangeArrowheads="1"/>
          </p:cNvSpPr>
          <p:nvPr/>
        </p:nvSpPr>
        <p:spPr bwMode="auto">
          <a:xfrm>
            <a:off x="7281864" y="5283200"/>
            <a:ext cx="6254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Examples of</a:t>
            </a:r>
          </a:p>
          <a:p>
            <a:pPr algn="l"/>
            <a:r>
              <a:rPr lang="en-US" altLang="en-US" sz="800" b="1"/>
              <a:t>protein use</a:t>
            </a:r>
          </a:p>
        </p:txBody>
      </p:sp>
      <p:sp>
        <p:nvSpPr>
          <p:cNvPr id="1045528" name="Line 24"/>
          <p:cNvSpPr>
            <a:spLocks noChangeShapeType="1"/>
          </p:cNvSpPr>
          <p:nvPr/>
        </p:nvSpPr>
        <p:spPr bwMode="auto">
          <a:xfrm flipH="1" flipV="1">
            <a:off x="5908675" y="1660526"/>
            <a:ext cx="203200" cy="73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29" name="Line 25"/>
          <p:cNvSpPr>
            <a:spLocks noChangeShapeType="1"/>
          </p:cNvSpPr>
          <p:nvPr/>
        </p:nvSpPr>
        <p:spPr bwMode="auto">
          <a:xfrm flipV="1">
            <a:off x="7213600" y="1228725"/>
            <a:ext cx="0" cy="285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30" name="Line 26"/>
          <p:cNvSpPr>
            <a:spLocks noChangeShapeType="1"/>
          </p:cNvSpPr>
          <p:nvPr/>
        </p:nvSpPr>
        <p:spPr bwMode="auto">
          <a:xfrm flipV="1">
            <a:off x="5311775" y="2108200"/>
            <a:ext cx="0" cy="95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31" name="Text Box 27"/>
          <p:cNvSpPr txBox="1">
            <a:spLocks noChangeArrowheads="1"/>
          </p:cNvSpPr>
          <p:nvPr/>
        </p:nvSpPr>
        <p:spPr bwMode="auto">
          <a:xfrm>
            <a:off x="5230814" y="2192339"/>
            <a:ext cx="5302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Gene </a:t>
            </a:r>
          </a:p>
          <a:p>
            <a:pPr algn="l"/>
            <a:r>
              <a:rPr lang="en-US" altLang="en-US" sz="800" b="1"/>
              <a:t>of interest</a:t>
            </a:r>
          </a:p>
        </p:txBody>
      </p:sp>
      <p:sp>
        <p:nvSpPr>
          <p:cNvPr id="1045532" name="Text Box 28"/>
          <p:cNvSpPr txBox="1">
            <a:spLocks noChangeArrowheads="1"/>
          </p:cNvSpPr>
          <p:nvPr/>
        </p:nvSpPr>
        <p:spPr bwMode="auto">
          <a:xfrm>
            <a:off x="4505326" y="722313"/>
            <a:ext cx="434975"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Isolate</a:t>
            </a:r>
          </a:p>
          <a:p>
            <a:pPr algn="l"/>
            <a:r>
              <a:rPr lang="en-US" altLang="en-US" sz="800" b="1"/>
              <a:t>plasmid</a:t>
            </a:r>
          </a:p>
        </p:txBody>
      </p:sp>
      <p:sp>
        <p:nvSpPr>
          <p:cNvPr id="1045533" name="Line 29"/>
          <p:cNvSpPr>
            <a:spLocks noChangeShapeType="1"/>
          </p:cNvSpPr>
          <p:nvPr/>
        </p:nvSpPr>
        <p:spPr bwMode="auto">
          <a:xfrm flipV="1">
            <a:off x="3743325" y="565151"/>
            <a:ext cx="0" cy="206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34" name="Line 30"/>
          <p:cNvSpPr>
            <a:spLocks noChangeShapeType="1"/>
          </p:cNvSpPr>
          <p:nvPr/>
        </p:nvSpPr>
        <p:spPr bwMode="auto">
          <a:xfrm flipV="1">
            <a:off x="4248151" y="342900"/>
            <a:ext cx="180975" cy="88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35" name="Oval 31"/>
          <p:cNvSpPr>
            <a:spLocks noChangeArrowheads="1"/>
          </p:cNvSpPr>
          <p:nvPr/>
        </p:nvSpPr>
        <p:spPr bwMode="auto">
          <a:xfrm>
            <a:off x="4384675" y="736600"/>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36" name="Text Box 32"/>
          <p:cNvSpPr txBox="1">
            <a:spLocks noChangeArrowheads="1"/>
          </p:cNvSpPr>
          <p:nvPr/>
        </p:nvSpPr>
        <p:spPr bwMode="auto">
          <a:xfrm>
            <a:off x="4410075" y="757239"/>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1</a:t>
            </a:r>
          </a:p>
        </p:txBody>
      </p:sp>
      <p:sp>
        <p:nvSpPr>
          <p:cNvPr id="1045537" name="Text Box 33"/>
          <p:cNvSpPr txBox="1">
            <a:spLocks noChangeArrowheads="1"/>
          </p:cNvSpPr>
          <p:nvPr/>
        </p:nvSpPr>
        <p:spPr bwMode="auto">
          <a:xfrm>
            <a:off x="6289676" y="938213"/>
            <a:ext cx="434975"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Isolate</a:t>
            </a:r>
          </a:p>
          <a:p>
            <a:pPr algn="l"/>
            <a:r>
              <a:rPr lang="en-US" altLang="en-US" sz="800" b="1"/>
              <a:t>DNA</a:t>
            </a:r>
          </a:p>
        </p:txBody>
      </p:sp>
      <p:sp>
        <p:nvSpPr>
          <p:cNvPr id="1045538" name="Oval 34"/>
          <p:cNvSpPr>
            <a:spLocks noChangeArrowheads="1"/>
          </p:cNvSpPr>
          <p:nvPr/>
        </p:nvSpPr>
        <p:spPr bwMode="auto">
          <a:xfrm>
            <a:off x="6146800" y="946150"/>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39" name="Text Box 35"/>
          <p:cNvSpPr txBox="1">
            <a:spLocks noChangeArrowheads="1"/>
          </p:cNvSpPr>
          <p:nvPr/>
        </p:nvSpPr>
        <p:spPr bwMode="auto">
          <a:xfrm>
            <a:off x="6172200" y="966789"/>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2</a:t>
            </a:r>
          </a:p>
        </p:txBody>
      </p:sp>
      <p:sp>
        <p:nvSpPr>
          <p:cNvPr id="1045540" name="Text Box 36"/>
          <p:cNvSpPr txBox="1">
            <a:spLocks noChangeArrowheads="1"/>
          </p:cNvSpPr>
          <p:nvPr/>
        </p:nvSpPr>
        <p:spPr bwMode="auto">
          <a:xfrm>
            <a:off x="4635500" y="1493838"/>
            <a:ext cx="64135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Cut plasmid</a:t>
            </a:r>
          </a:p>
          <a:p>
            <a:pPr algn="l"/>
            <a:r>
              <a:rPr lang="en-US" altLang="en-US" sz="800" b="1"/>
              <a:t>with enzyme</a:t>
            </a:r>
          </a:p>
        </p:txBody>
      </p:sp>
      <p:sp>
        <p:nvSpPr>
          <p:cNvPr id="1045541" name="Oval 37"/>
          <p:cNvSpPr>
            <a:spLocks noChangeArrowheads="1"/>
          </p:cNvSpPr>
          <p:nvPr/>
        </p:nvSpPr>
        <p:spPr bwMode="auto">
          <a:xfrm>
            <a:off x="4505325" y="1514475"/>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42" name="Text Box 38"/>
          <p:cNvSpPr txBox="1">
            <a:spLocks noChangeArrowheads="1"/>
          </p:cNvSpPr>
          <p:nvPr/>
        </p:nvSpPr>
        <p:spPr bwMode="auto">
          <a:xfrm>
            <a:off x="4530725" y="1535114"/>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3</a:t>
            </a:r>
          </a:p>
        </p:txBody>
      </p:sp>
      <p:sp>
        <p:nvSpPr>
          <p:cNvPr id="1045543" name="Text Box 39"/>
          <p:cNvSpPr txBox="1">
            <a:spLocks noChangeArrowheads="1"/>
          </p:cNvSpPr>
          <p:nvPr/>
        </p:nvSpPr>
        <p:spPr bwMode="auto">
          <a:xfrm>
            <a:off x="5803900" y="1874838"/>
            <a:ext cx="9144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Cut cell’s DNA</a:t>
            </a:r>
          </a:p>
          <a:p>
            <a:pPr algn="l"/>
            <a:r>
              <a:rPr lang="en-US" altLang="en-US" sz="800" b="1"/>
              <a:t>with same enzyme</a:t>
            </a:r>
          </a:p>
        </p:txBody>
      </p:sp>
      <p:sp>
        <p:nvSpPr>
          <p:cNvPr id="1045544" name="Oval 40"/>
          <p:cNvSpPr>
            <a:spLocks noChangeArrowheads="1"/>
          </p:cNvSpPr>
          <p:nvPr/>
        </p:nvSpPr>
        <p:spPr bwMode="auto">
          <a:xfrm>
            <a:off x="5686425" y="1876425"/>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45" name="Text Box 41"/>
          <p:cNvSpPr txBox="1">
            <a:spLocks noChangeArrowheads="1"/>
          </p:cNvSpPr>
          <p:nvPr/>
        </p:nvSpPr>
        <p:spPr bwMode="auto">
          <a:xfrm>
            <a:off x="5711825" y="1897064"/>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4</a:t>
            </a:r>
          </a:p>
        </p:txBody>
      </p:sp>
      <p:sp>
        <p:nvSpPr>
          <p:cNvPr id="1045546" name="Text Box 42"/>
          <p:cNvSpPr txBox="1">
            <a:spLocks noChangeArrowheads="1"/>
          </p:cNvSpPr>
          <p:nvPr/>
        </p:nvSpPr>
        <p:spPr bwMode="auto">
          <a:xfrm>
            <a:off x="4987926" y="2735264"/>
            <a:ext cx="1381125"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Combine targeted fragment</a:t>
            </a:r>
          </a:p>
          <a:p>
            <a:pPr algn="l"/>
            <a:r>
              <a:rPr lang="en-US" altLang="en-US" sz="800" b="1"/>
              <a:t>and plasmid DNA</a:t>
            </a:r>
          </a:p>
        </p:txBody>
      </p:sp>
      <p:sp>
        <p:nvSpPr>
          <p:cNvPr id="1045547" name="Oval 43"/>
          <p:cNvSpPr>
            <a:spLocks noChangeArrowheads="1"/>
          </p:cNvSpPr>
          <p:nvPr/>
        </p:nvSpPr>
        <p:spPr bwMode="auto">
          <a:xfrm>
            <a:off x="4860925" y="2740025"/>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48" name="Text Box 44"/>
          <p:cNvSpPr txBox="1">
            <a:spLocks noChangeArrowheads="1"/>
          </p:cNvSpPr>
          <p:nvPr/>
        </p:nvSpPr>
        <p:spPr bwMode="auto">
          <a:xfrm>
            <a:off x="4886325" y="2760664"/>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5</a:t>
            </a:r>
          </a:p>
        </p:txBody>
      </p:sp>
      <p:sp>
        <p:nvSpPr>
          <p:cNvPr id="1045549" name="Text Box 45"/>
          <p:cNvSpPr txBox="1">
            <a:spLocks noChangeArrowheads="1"/>
          </p:cNvSpPr>
          <p:nvPr/>
        </p:nvSpPr>
        <p:spPr bwMode="auto">
          <a:xfrm>
            <a:off x="5003801" y="3560764"/>
            <a:ext cx="8159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Add DNA ligase,</a:t>
            </a:r>
          </a:p>
          <a:p>
            <a:pPr algn="l"/>
            <a:r>
              <a:rPr lang="en-US" altLang="en-US" sz="800" b="1"/>
              <a:t>which closes</a:t>
            </a:r>
          </a:p>
          <a:p>
            <a:pPr algn="l"/>
            <a:r>
              <a:rPr lang="en-US" altLang="en-US" sz="800" b="1"/>
              <a:t>the circle with</a:t>
            </a:r>
          </a:p>
          <a:p>
            <a:pPr algn="l"/>
            <a:r>
              <a:rPr lang="en-US" altLang="en-US" sz="800" b="1"/>
              <a:t>covalent bonds</a:t>
            </a:r>
          </a:p>
        </p:txBody>
      </p:sp>
      <p:sp>
        <p:nvSpPr>
          <p:cNvPr id="1045550" name="Oval 46"/>
          <p:cNvSpPr>
            <a:spLocks noChangeArrowheads="1"/>
          </p:cNvSpPr>
          <p:nvPr/>
        </p:nvSpPr>
        <p:spPr bwMode="auto">
          <a:xfrm>
            <a:off x="4860925" y="3562350"/>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51" name="Text Box 47"/>
          <p:cNvSpPr txBox="1">
            <a:spLocks noChangeArrowheads="1"/>
          </p:cNvSpPr>
          <p:nvPr/>
        </p:nvSpPr>
        <p:spPr bwMode="auto">
          <a:xfrm>
            <a:off x="4886325" y="3582989"/>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6</a:t>
            </a:r>
          </a:p>
        </p:txBody>
      </p:sp>
      <p:sp>
        <p:nvSpPr>
          <p:cNvPr id="1045552" name="Text Box 48"/>
          <p:cNvSpPr txBox="1">
            <a:spLocks noChangeArrowheads="1"/>
          </p:cNvSpPr>
          <p:nvPr/>
        </p:nvSpPr>
        <p:spPr bwMode="auto">
          <a:xfrm>
            <a:off x="4994275" y="4525963"/>
            <a:ext cx="8890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Put plasmid</a:t>
            </a:r>
          </a:p>
          <a:p>
            <a:pPr algn="l"/>
            <a:r>
              <a:rPr lang="en-US" altLang="en-US" sz="800" b="1"/>
              <a:t>into bacterium</a:t>
            </a:r>
          </a:p>
          <a:p>
            <a:pPr algn="l"/>
            <a:r>
              <a:rPr lang="en-US" altLang="en-US" sz="800" b="1"/>
              <a:t>by transformation</a:t>
            </a:r>
          </a:p>
        </p:txBody>
      </p:sp>
      <p:sp>
        <p:nvSpPr>
          <p:cNvPr id="1045553" name="Oval 49"/>
          <p:cNvSpPr>
            <a:spLocks noChangeArrowheads="1"/>
          </p:cNvSpPr>
          <p:nvPr/>
        </p:nvSpPr>
        <p:spPr bwMode="auto">
          <a:xfrm>
            <a:off x="4860925" y="4533900"/>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54" name="Text Box 50"/>
          <p:cNvSpPr txBox="1">
            <a:spLocks noChangeArrowheads="1"/>
          </p:cNvSpPr>
          <p:nvPr/>
        </p:nvSpPr>
        <p:spPr bwMode="auto">
          <a:xfrm>
            <a:off x="4886325" y="4554539"/>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7</a:t>
            </a:r>
          </a:p>
        </p:txBody>
      </p:sp>
      <p:sp>
        <p:nvSpPr>
          <p:cNvPr id="1045555" name="Line 51"/>
          <p:cNvSpPr>
            <a:spLocks noChangeShapeType="1"/>
          </p:cNvSpPr>
          <p:nvPr/>
        </p:nvSpPr>
        <p:spPr bwMode="auto">
          <a:xfrm flipH="1">
            <a:off x="4870451" y="4225925"/>
            <a:ext cx="1936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56" name="Text Box 52"/>
          <p:cNvSpPr txBox="1">
            <a:spLocks noChangeArrowheads="1"/>
          </p:cNvSpPr>
          <p:nvPr/>
        </p:nvSpPr>
        <p:spPr bwMode="auto">
          <a:xfrm>
            <a:off x="4768850" y="5414963"/>
            <a:ext cx="8890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sz="800" b="1"/>
              <a:t>Allow bacterium</a:t>
            </a:r>
          </a:p>
          <a:p>
            <a:pPr algn="l"/>
            <a:r>
              <a:rPr lang="en-US" altLang="en-US" sz="800" b="1"/>
              <a:t>to reproduce</a:t>
            </a:r>
          </a:p>
        </p:txBody>
      </p:sp>
      <p:sp>
        <p:nvSpPr>
          <p:cNvPr id="1045557" name="Oval 53"/>
          <p:cNvSpPr>
            <a:spLocks noChangeArrowheads="1"/>
          </p:cNvSpPr>
          <p:nvPr/>
        </p:nvSpPr>
        <p:spPr bwMode="auto">
          <a:xfrm>
            <a:off x="4629150" y="5416550"/>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58" name="Text Box 54"/>
          <p:cNvSpPr txBox="1">
            <a:spLocks noChangeArrowheads="1"/>
          </p:cNvSpPr>
          <p:nvPr/>
        </p:nvSpPr>
        <p:spPr bwMode="auto">
          <a:xfrm>
            <a:off x="4654550" y="5437189"/>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8</a:t>
            </a:r>
          </a:p>
        </p:txBody>
      </p:sp>
      <p:sp>
        <p:nvSpPr>
          <p:cNvPr id="1045559" name="Oval 55"/>
          <p:cNvSpPr>
            <a:spLocks noChangeArrowheads="1"/>
          </p:cNvSpPr>
          <p:nvPr/>
        </p:nvSpPr>
        <p:spPr bwMode="auto">
          <a:xfrm>
            <a:off x="6203950" y="4448175"/>
            <a:ext cx="101600" cy="101600"/>
          </a:xfrm>
          <a:prstGeom prst="ellipse">
            <a:avLst/>
          </a:prstGeom>
          <a:solidFill>
            <a:srgbClr val="EF1A2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60" name="Text Box 56"/>
          <p:cNvSpPr txBox="1">
            <a:spLocks noChangeArrowheads="1"/>
          </p:cNvSpPr>
          <p:nvPr/>
        </p:nvSpPr>
        <p:spPr bwMode="auto">
          <a:xfrm>
            <a:off x="6229350" y="4468814"/>
            <a:ext cx="44450" cy="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80000"/>
              </a:lnSpc>
            </a:pPr>
            <a:r>
              <a:rPr lang="en-US" altLang="en-US" sz="600" b="1">
                <a:solidFill>
                  <a:schemeClr val="bg1"/>
                </a:solidFill>
              </a:rPr>
              <a:t>9</a:t>
            </a:r>
          </a:p>
        </p:txBody>
      </p:sp>
    </p:spTree>
    <p:custDataLst>
      <p:tags r:id="rId1"/>
    </p:custDataLst>
    <p:extLst>
      <p:ext uri="{BB962C8B-B14F-4D97-AF65-F5344CB8AC3E}">
        <p14:creationId xmlns:p14="http://schemas.microsoft.com/office/powerpoint/2010/main" val="276820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Spills &amp; Microbes </a:t>
            </a:r>
            <a:endParaRPr lang="en-US" dirty="0"/>
          </a:p>
        </p:txBody>
      </p:sp>
      <p:pic>
        <p:nvPicPr>
          <p:cNvPr id="4" name="Content Placeholder 3">
            <a:hlinkClick r:id="rId2"/>
          </p:cNvPr>
          <p:cNvPicPr>
            <a:picLocks noGrp="1" noChangeAspect="1"/>
          </p:cNvPicPr>
          <p:nvPr>
            <p:ph idx="1"/>
          </p:nvPr>
        </p:nvPicPr>
        <p:blipFill>
          <a:blip r:embed="rId3"/>
          <a:stretch>
            <a:fillRect/>
          </a:stretch>
        </p:blipFill>
        <p:spPr>
          <a:xfrm>
            <a:off x="484430" y="1690688"/>
            <a:ext cx="5048250" cy="3638550"/>
          </a:xfrm>
          <a:prstGeom prst="rect">
            <a:avLst/>
          </a:prstGeom>
        </p:spPr>
      </p:pic>
      <p:pic>
        <p:nvPicPr>
          <p:cNvPr id="5" name="Picture 4"/>
          <p:cNvPicPr>
            <a:picLocks noChangeAspect="1"/>
          </p:cNvPicPr>
          <p:nvPr/>
        </p:nvPicPr>
        <p:blipFill>
          <a:blip r:embed="rId4"/>
          <a:stretch>
            <a:fillRect/>
          </a:stretch>
        </p:blipFill>
        <p:spPr>
          <a:xfrm>
            <a:off x="642209" y="4288455"/>
            <a:ext cx="2366346" cy="2366346"/>
          </a:xfrm>
          <a:prstGeom prst="rect">
            <a:avLst/>
          </a:prstGeom>
        </p:spPr>
      </p:pic>
      <p:pic>
        <p:nvPicPr>
          <p:cNvPr id="6" name="Picture 5"/>
          <p:cNvPicPr>
            <a:picLocks noChangeAspect="1"/>
          </p:cNvPicPr>
          <p:nvPr/>
        </p:nvPicPr>
        <p:blipFill>
          <a:blip r:embed="rId5"/>
          <a:stretch>
            <a:fillRect/>
          </a:stretch>
        </p:blipFill>
        <p:spPr>
          <a:xfrm>
            <a:off x="6096000" y="1321241"/>
            <a:ext cx="5715000" cy="3810000"/>
          </a:xfrm>
          <a:prstGeom prst="rect">
            <a:avLst/>
          </a:prstGeom>
        </p:spPr>
      </p:pic>
      <p:pic>
        <p:nvPicPr>
          <p:cNvPr id="7" name="Picture 6"/>
          <p:cNvPicPr>
            <a:picLocks noChangeAspect="1"/>
          </p:cNvPicPr>
          <p:nvPr/>
        </p:nvPicPr>
        <p:blipFill>
          <a:blip r:embed="rId6"/>
          <a:stretch>
            <a:fillRect/>
          </a:stretch>
        </p:blipFill>
        <p:spPr>
          <a:xfrm>
            <a:off x="5221607" y="3898680"/>
            <a:ext cx="4349440" cy="2861116"/>
          </a:xfrm>
          <a:prstGeom prst="rect">
            <a:avLst/>
          </a:prstGeom>
        </p:spPr>
      </p:pic>
    </p:spTree>
    <p:extLst>
      <p:ext uri="{BB962C8B-B14F-4D97-AF65-F5344CB8AC3E}">
        <p14:creationId xmlns:p14="http://schemas.microsoft.com/office/powerpoint/2010/main" val="17010422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511</Words>
  <Application>Microsoft Office PowerPoint</Application>
  <PresentationFormat>Widescreen</PresentationFormat>
  <Paragraphs>83</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Geneva</vt:lpstr>
      <vt:lpstr>Tahoma</vt:lpstr>
      <vt:lpstr>Office Theme</vt:lpstr>
      <vt:lpstr>Genetic Engineering </vt:lpstr>
      <vt:lpstr>PowerPoint Presentation</vt:lpstr>
      <vt:lpstr>Oil Spills &amp; Microbes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 can be cloned in recombinant plasmids</dc:title>
  <dc:creator>Paige Duda</dc:creator>
  <cp:lastModifiedBy>Paige Duda</cp:lastModifiedBy>
  <cp:revision>2</cp:revision>
  <dcterms:created xsi:type="dcterms:W3CDTF">2016-01-11T17:08:12Z</dcterms:created>
  <dcterms:modified xsi:type="dcterms:W3CDTF">2016-01-11T17:13:00Z</dcterms:modified>
</cp:coreProperties>
</file>