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Natural Selection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Microevolution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8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does evolution take place??</a:t>
            </a:r>
          </a:p>
          <a:p>
            <a:pPr lvl="1"/>
            <a:r>
              <a:rPr lang="en-US" sz="2400" dirty="0" smtClean="0"/>
              <a:t>Changes in the allele frequency of a population</a:t>
            </a:r>
          </a:p>
          <a:p>
            <a:pPr lvl="1"/>
            <a:r>
              <a:rPr lang="en-US" sz="2400" dirty="0" smtClean="0"/>
              <a:t>Changes in the allele frequency changes the population’s </a:t>
            </a:r>
            <a:r>
              <a:rPr lang="en-US" sz="2400" u="sng" dirty="0" smtClean="0"/>
              <a:t>gene pool</a:t>
            </a:r>
          </a:p>
          <a:p>
            <a:pPr lvl="1"/>
            <a:endParaRPr lang="en-US" sz="2400" dirty="0"/>
          </a:p>
          <a:p>
            <a:r>
              <a:rPr lang="en-US" sz="2800" u="sng" dirty="0" smtClean="0"/>
              <a:t>Gene pool</a:t>
            </a:r>
            <a:r>
              <a:rPr lang="en-US" sz="2800" dirty="0" smtClean="0"/>
              <a:t>: all copies of </a:t>
            </a:r>
            <a:r>
              <a:rPr lang="en-US" sz="2800" i="1" dirty="0" smtClean="0"/>
              <a:t>every</a:t>
            </a:r>
            <a:r>
              <a:rPr lang="en-US" sz="2800" dirty="0" smtClean="0"/>
              <a:t> allele type in </a:t>
            </a:r>
            <a:r>
              <a:rPr lang="en-US" sz="2800" i="1" dirty="0" smtClean="0"/>
              <a:t>all</a:t>
            </a:r>
            <a:r>
              <a:rPr lang="en-US" sz="2800" dirty="0" smtClean="0"/>
              <a:t> members of the population</a:t>
            </a:r>
          </a:p>
          <a:p>
            <a:r>
              <a:rPr lang="en-US" sz="2800" u="sng" dirty="0" smtClean="0"/>
              <a:t>Microevolution:</a:t>
            </a:r>
            <a:r>
              <a:rPr lang="en-US" sz="2800" dirty="0" smtClean="0"/>
              <a:t> evolution occurring at the smallest scale—at the level of single population</a:t>
            </a:r>
          </a:p>
        </p:txBody>
      </p:sp>
    </p:spTree>
    <p:extLst>
      <p:ext uri="{BB962C8B-B14F-4D97-AF65-F5344CB8AC3E}">
        <p14:creationId xmlns:p14="http://schemas.microsoft.com/office/powerpoint/2010/main" val="338554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change allele frequency?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1. Natural Selection</a:t>
            </a:r>
          </a:p>
          <a:p>
            <a:r>
              <a:rPr lang="en-US" sz="3200" dirty="0" smtClean="0"/>
              <a:t>2. Mutation</a:t>
            </a:r>
          </a:p>
          <a:p>
            <a:r>
              <a:rPr lang="en-US" sz="3200" dirty="0" smtClean="0"/>
              <a:t>3. Sexual Selection</a:t>
            </a:r>
          </a:p>
          <a:p>
            <a:r>
              <a:rPr lang="en-US" sz="3200" dirty="0" smtClean="0"/>
              <a:t>4. Genetic Drift</a:t>
            </a:r>
          </a:p>
          <a:p>
            <a:r>
              <a:rPr lang="en-US" sz="3200" dirty="0" smtClean="0"/>
              <a:t>5. Gene Flow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4004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Drift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59"/>
            <a:ext cx="10058400" cy="4496015"/>
          </a:xfrm>
        </p:spPr>
        <p:txBody>
          <a:bodyPr>
            <a:noAutofit/>
          </a:bodyPr>
          <a:lstStyle/>
          <a:p>
            <a:r>
              <a:rPr lang="en-US" sz="2200" u="sng" dirty="0" smtClean="0"/>
              <a:t>Genetic Drift:</a:t>
            </a:r>
            <a:r>
              <a:rPr lang="en-US" sz="2200" dirty="0" smtClean="0"/>
              <a:t> random chance events that cause allele frequency to change </a:t>
            </a:r>
          </a:p>
          <a:p>
            <a:r>
              <a:rPr lang="en-US" sz="2200" u="sng" dirty="0" smtClean="0"/>
              <a:t>Bottleneck Effect:</a:t>
            </a:r>
            <a:r>
              <a:rPr lang="en-US" sz="2200" dirty="0" smtClean="0"/>
              <a:t> an event that causes a drastic reduction in population size</a:t>
            </a:r>
          </a:p>
          <a:p>
            <a:pPr lvl="1"/>
            <a:r>
              <a:rPr lang="en-US" sz="2200" dirty="0" smtClean="0"/>
              <a:t>Examples: fires, floods, hurricanes, etc. </a:t>
            </a:r>
          </a:p>
          <a:p>
            <a:pPr lvl="1"/>
            <a:r>
              <a:rPr lang="en-US" sz="2200" dirty="0" smtClean="0"/>
              <a:t>Leaves small number of survivors=small number of possible alleles </a:t>
            </a:r>
          </a:p>
          <a:p>
            <a:pPr lvl="1"/>
            <a:endParaRPr lang="en-US" sz="2200" dirty="0"/>
          </a:p>
          <a:p>
            <a:r>
              <a:rPr lang="en-US" sz="2200" u="sng" dirty="0" smtClean="0"/>
              <a:t>Founder Effect: </a:t>
            </a:r>
            <a:r>
              <a:rPr lang="en-US" sz="2200" dirty="0" smtClean="0"/>
              <a:t>few individuals become isolated from the rest of the population and form a new population </a:t>
            </a:r>
          </a:p>
          <a:p>
            <a:pPr lvl="1"/>
            <a:r>
              <a:rPr lang="en-US" sz="2200" dirty="0" smtClean="0"/>
              <a:t>Islands very common</a:t>
            </a:r>
          </a:p>
          <a:p>
            <a:pPr lvl="1"/>
            <a:r>
              <a:rPr lang="en-US" sz="2200" dirty="0" smtClean="0"/>
              <a:t>Human population on Tristan da Cunha island </a:t>
            </a:r>
          </a:p>
          <a:p>
            <a:pPr lvl="2"/>
            <a:r>
              <a:rPr lang="en-US" sz="2200" dirty="0" smtClean="0"/>
              <a:t>15 colonists and 1 with recessive retina disorder</a:t>
            </a:r>
          </a:p>
          <a:p>
            <a:pPr lvl="2"/>
            <a:r>
              <a:rPr lang="en-US" sz="2200" dirty="0" smtClean="0"/>
              <a:t>Population shows 10X higher rate of disorder 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0806" y="4256468"/>
            <a:ext cx="4134118" cy="260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92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44</TotalTime>
  <Words>171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Natural Selection</vt:lpstr>
      <vt:lpstr>Microevolution </vt:lpstr>
      <vt:lpstr>What can change allele frequency?</vt:lpstr>
      <vt:lpstr>Genetic Drift Types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Selection</dc:title>
  <dc:creator>Microsoft account</dc:creator>
  <cp:lastModifiedBy>Paige Duda</cp:lastModifiedBy>
  <cp:revision>5</cp:revision>
  <dcterms:created xsi:type="dcterms:W3CDTF">2015-01-28T00:38:02Z</dcterms:created>
  <dcterms:modified xsi:type="dcterms:W3CDTF">2015-01-29T14:18:56Z</dcterms:modified>
</cp:coreProperties>
</file>