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0" r:id="rId1"/>
    <p:sldMasterId id="2147483732" r:id="rId2"/>
    <p:sldMasterId id="2147483734" r:id="rId3"/>
    <p:sldMasterId id="2147484106" r:id="rId4"/>
  </p:sldMasterIdLst>
  <p:notesMasterIdLst>
    <p:notesMasterId r:id="rId20"/>
  </p:notesMasterIdLst>
  <p:sldIdLst>
    <p:sldId id="460" r:id="rId5"/>
    <p:sldId id="462" r:id="rId6"/>
    <p:sldId id="461" r:id="rId7"/>
    <p:sldId id="464" r:id="rId8"/>
    <p:sldId id="306" r:id="rId9"/>
    <p:sldId id="453" r:id="rId10"/>
    <p:sldId id="454" r:id="rId11"/>
    <p:sldId id="455" r:id="rId12"/>
    <p:sldId id="456" r:id="rId13"/>
    <p:sldId id="312" r:id="rId14"/>
    <p:sldId id="457" r:id="rId15"/>
    <p:sldId id="314" r:id="rId16"/>
    <p:sldId id="458" r:id="rId17"/>
    <p:sldId id="459" r:id="rId18"/>
    <p:sldId id="317"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pos="696">
          <p15:clr>
            <a:srgbClr val="A4A3A4"/>
          </p15:clr>
        </p15:guide>
      </p15:sldGuideLst>
    </p:ext>
    <p:ext uri="{2D200454-40CA-4A62-9FC3-DE9A4176ACB9}">
      <p15:notesGuideLst xmlns:p15="http://schemas.microsoft.com/office/powerpoint/2012/main">
        <p15:guide id="1" orient="horz" pos="2887">
          <p15:clr>
            <a:srgbClr val="A4A3A4"/>
          </p15:clr>
        </p15:guide>
        <p15:guide id="2" pos="2486">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oanna Dinsmore"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C552"/>
    <a:srgbClr val="1F89BD"/>
    <a:srgbClr val="187AAB"/>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47" autoAdjust="0"/>
    <p:restoredTop sz="94700" autoAdjust="0"/>
  </p:normalViewPr>
  <p:slideViewPr>
    <p:cSldViewPr snapToGrid="0">
      <p:cViewPr varScale="1">
        <p:scale>
          <a:sx n="87" d="100"/>
          <a:sy n="87" d="100"/>
        </p:scale>
        <p:origin x="480" y="90"/>
      </p:cViewPr>
      <p:guideLst>
        <p:guide orient="horz" pos="2160"/>
        <p:guide pos="2880"/>
        <p:guide pos="696"/>
      </p:guideLst>
    </p:cSldViewPr>
  </p:slideViewPr>
  <p:notesTextViewPr>
    <p:cViewPr>
      <p:scale>
        <a:sx n="1" d="1"/>
        <a:sy n="1" d="1"/>
      </p:scale>
      <p:origin x="0" y="0"/>
    </p:cViewPr>
  </p:notesTextViewPr>
  <p:sorterViewPr>
    <p:cViewPr varScale="1">
      <p:scale>
        <a:sx n="1" d="1"/>
        <a:sy n="1" d="1"/>
      </p:scale>
      <p:origin x="0" y="0"/>
    </p:cViewPr>
  </p:sorterViewPr>
  <p:notesViewPr>
    <p:cSldViewPr snapToGrid="0" snapToObjects="1" showGuides="1">
      <p:cViewPr varScale="1">
        <p:scale>
          <a:sx n="125" d="100"/>
          <a:sy n="125" d="100"/>
        </p:scale>
        <p:origin x="-1128" y="-104"/>
      </p:cViewPr>
      <p:guideLst>
        <p:guide orient="horz" pos="2887"/>
        <p:guide pos="248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BC7192-EF1E-429B-B47B-F5B51B7C9377}" type="datetimeFigureOut">
              <a:rPr lang="en-US" smtClean="0"/>
              <a:t>12/9/2014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33DCB9-FCFA-424C-9390-3ECF613363B3}" type="slidenum">
              <a:rPr lang="en-US" smtClean="0"/>
              <a:t>‹#›</a:t>
            </a:fld>
            <a:endParaRPr lang="en-US"/>
          </a:p>
        </p:txBody>
      </p:sp>
    </p:spTree>
    <p:extLst>
      <p:ext uri="{BB962C8B-B14F-4D97-AF65-F5344CB8AC3E}">
        <p14:creationId xmlns:p14="http://schemas.microsoft.com/office/powerpoint/2010/main" val="5808866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Times New Roman"/>
        <a:ea typeface="+mn-ea"/>
        <a:cs typeface="Times New Roman"/>
      </a:defRPr>
    </a:lvl1pPr>
    <a:lvl2pPr marL="457200" algn="l" defTabSz="914400" rtl="0" eaLnBrk="1" latinLnBrk="0" hangingPunct="1">
      <a:defRPr sz="1200" kern="1200">
        <a:solidFill>
          <a:schemeClr val="tx1"/>
        </a:solidFill>
        <a:latin typeface="Times New Roman"/>
        <a:ea typeface="+mn-ea"/>
        <a:cs typeface="Times New Roman"/>
      </a:defRPr>
    </a:lvl2pPr>
    <a:lvl3pPr marL="914400" algn="l" defTabSz="914400" rtl="0" eaLnBrk="1" latinLnBrk="0" hangingPunct="1">
      <a:defRPr sz="1200" kern="1200">
        <a:solidFill>
          <a:schemeClr val="tx1"/>
        </a:solidFill>
        <a:latin typeface="Times New Roman"/>
        <a:ea typeface="+mn-ea"/>
        <a:cs typeface="Times New Roman"/>
      </a:defRPr>
    </a:lvl3pPr>
    <a:lvl4pPr marL="1371600" algn="l" defTabSz="914400" rtl="0" eaLnBrk="1" latinLnBrk="0" hangingPunct="1">
      <a:defRPr sz="1200" kern="1200">
        <a:solidFill>
          <a:schemeClr val="tx1"/>
        </a:solidFill>
        <a:latin typeface="Times New Roman"/>
        <a:ea typeface="+mn-ea"/>
        <a:cs typeface="Times New Roman"/>
      </a:defRPr>
    </a:lvl4pPr>
    <a:lvl5pPr marL="1828800" algn="l" defTabSz="914400" rtl="0" eaLnBrk="1" latinLnBrk="0" hangingPunct="1">
      <a:defRPr sz="1200" kern="1200">
        <a:solidFill>
          <a:schemeClr val="tx1"/>
        </a:solidFill>
        <a:latin typeface="Times New Roman"/>
        <a:ea typeface="+mn-ea"/>
        <a:cs typeface="Times New Roman"/>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fld id="{9148A38A-B184-0341-BDEB-CE893D63E018}" type="slidenum">
              <a:rPr lang="en-US" sz="1200" b="0">
                <a:solidFill>
                  <a:srgbClr val="000000"/>
                </a:solidFill>
              </a:rPr>
              <a:pPr/>
              <a:t>3</a:t>
            </a:fld>
            <a:endParaRPr lang="en-US" sz="1200" b="0">
              <a:solidFill>
                <a:srgbClr val="000000"/>
              </a:solidFill>
            </a:endParaRPr>
          </a:p>
        </p:txBody>
      </p:sp>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r>
              <a:rPr lang="en-US" dirty="0" smtClean="0">
                <a:latin typeface="Times New Roman"/>
                <a:cs typeface="Times New Roman"/>
              </a:rPr>
              <a:t>Figure </a:t>
            </a:r>
            <a:r>
              <a:rPr lang="en-US" dirty="0">
                <a:latin typeface="Times New Roman"/>
                <a:cs typeface="Times New Roman"/>
              </a:rPr>
              <a:t>10.5b The opposite orientations of DNA strands</a:t>
            </a:r>
          </a:p>
        </p:txBody>
      </p:sp>
    </p:spTree>
    <p:extLst>
      <p:ext uri="{BB962C8B-B14F-4D97-AF65-F5344CB8AC3E}">
        <p14:creationId xmlns:p14="http://schemas.microsoft.com/office/powerpoint/2010/main" val="13497329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Student Misconceptions and Concerns</a:t>
            </a:r>
            <a:endParaRPr lang="en-US" dirty="0" smtClean="0"/>
          </a:p>
          <a:p>
            <a:r>
              <a:rPr lang="en-US" dirty="0" smtClean="0"/>
              <a:t>• The authors note that although the general process of semiconservative DNA replication is relatively simple, it is actually quite complex. The DNA molecule is unwound, each strand is copied simultaneously, the correct bases are inserted, and the product is proofread and corrected. Before discussing these details, be sure that your students understand the overall process, what is accomplished, and why each step is important.</a:t>
            </a:r>
          </a:p>
          <a:p>
            <a:r>
              <a:rPr lang="en-US" b="1" dirty="0" smtClean="0"/>
              <a:t>Teaching Tips</a:t>
            </a:r>
            <a:endParaRPr lang="en-US" dirty="0" smtClean="0"/>
          </a:p>
          <a:p>
            <a:r>
              <a:rPr lang="en-US" dirty="0" smtClean="0"/>
              <a:t>• To explain the adaptive advantage of multiple replication sites over a single site of replication, ask the students to imagine copying, by hand, the first ten chapters of your biology textbook. The task would certainly go faster if ten students each copied a different chapter.</a:t>
            </a:r>
          </a:p>
          <a:p>
            <a:r>
              <a:rPr lang="en-US" dirty="0" smtClean="0"/>
              <a:t>• There are about 500,000 words in the </a:t>
            </a:r>
            <a:r>
              <a:rPr lang="en-US" i="1" dirty="0" smtClean="0"/>
              <a:t>Biology: Concepts &amp; Connections</a:t>
            </a:r>
            <a:r>
              <a:rPr lang="en-US" dirty="0" smtClean="0"/>
              <a:t> textbook. The accuracy of DNA replication would be like copying every word in this textbook by hand 2,000 times and writing just one word incorrectly, making one uncorrected error in every 1 billion words.</a:t>
            </a:r>
            <a:endParaRPr lang="en-US" dirty="0"/>
          </a:p>
        </p:txBody>
      </p:sp>
      <p:sp>
        <p:nvSpPr>
          <p:cNvPr id="4" name="Slide Number Placeholder 3"/>
          <p:cNvSpPr>
            <a:spLocks noGrp="1"/>
          </p:cNvSpPr>
          <p:nvPr>
            <p:ph type="sldNum" sz="quarter" idx="10"/>
          </p:nvPr>
        </p:nvSpPr>
        <p:spPr/>
        <p:txBody>
          <a:bodyPr/>
          <a:lstStyle/>
          <a:p>
            <a:fld id="{5133DCB9-FCFA-424C-9390-3ECF613363B3}" type="slidenum">
              <a:rPr lang="en-US" smtClean="0"/>
              <a:t>12</a:t>
            </a:fld>
            <a:endParaRPr lang="en-US"/>
          </a:p>
        </p:txBody>
      </p:sp>
    </p:spTree>
    <p:extLst>
      <p:ext uri="{BB962C8B-B14F-4D97-AF65-F5344CB8AC3E}">
        <p14:creationId xmlns:p14="http://schemas.microsoft.com/office/powerpoint/2010/main" val="31723520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fld id="{9148A38A-B184-0341-BDEB-CE893D63E018}" type="slidenum">
              <a:rPr lang="en-US" sz="1200" b="0">
                <a:solidFill>
                  <a:srgbClr val="000000"/>
                </a:solidFill>
              </a:rPr>
              <a:pPr/>
              <a:t>13</a:t>
            </a:fld>
            <a:endParaRPr lang="en-US" sz="1200" b="0">
              <a:solidFill>
                <a:srgbClr val="000000"/>
              </a:solidFill>
            </a:endParaRPr>
          </a:p>
        </p:txBody>
      </p:sp>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r>
              <a:rPr lang="en-US" dirty="0" smtClean="0">
                <a:latin typeface="Times New Roman"/>
                <a:cs typeface="Times New Roman"/>
              </a:rPr>
              <a:t>Figure </a:t>
            </a:r>
            <a:r>
              <a:rPr lang="en-US" dirty="0">
                <a:latin typeface="Times New Roman"/>
                <a:cs typeface="Times New Roman"/>
              </a:rPr>
              <a:t>10.5b The opposite orientations of DNA strands</a:t>
            </a:r>
          </a:p>
        </p:txBody>
      </p:sp>
    </p:spTree>
    <p:extLst>
      <p:ext uri="{BB962C8B-B14F-4D97-AF65-F5344CB8AC3E}">
        <p14:creationId xmlns:p14="http://schemas.microsoft.com/office/powerpoint/2010/main" val="9688457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fld id="{9148A38A-B184-0341-BDEB-CE893D63E018}" type="slidenum">
              <a:rPr lang="en-US" sz="1200" b="0">
                <a:solidFill>
                  <a:srgbClr val="000000"/>
                </a:solidFill>
              </a:rPr>
              <a:pPr/>
              <a:t>14</a:t>
            </a:fld>
            <a:endParaRPr lang="en-US" sz="1200" b="0">
              <a:solidFill>
                <a:srgbClr val="000000"/>
              </a:solidFill>
            </a:endParaRPr>
          </a:p>
        </p:txBody>
      </p:sp>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r>
              <a:rPr lang="en-US" dirty="0" smtClean="0">
                <a:latin typeface="Times New Roman"/>
                <a:cs typeface="Times New Roman"/>
              </a:rPr>
              <a:t>Figure </a:t>
            </a:r>
            <a:r>
              <a:rPr lang="en-US" dirty="0">
                <a:latin typeface="Times New Roman"/>
                <a:cs typeface="Times New Roman"/>
              </a:rPr>
              <a:t>10.5c How daughter DNA strands are synthesized</a:t>
            </a:r>
          </a:p>
        </p:txBody>
      </p:sp>
    </p:spTree>
    <p:extLst>
      <p:ext uri="{BB962C8B-B14F-4D97-AF65-F5344CB8AC3E}">
        <p14:creationId xmlns:p14="http://schemas.microsoft.com/office/powerpoint/2010/main" val="5053358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Student Misconceptions and Concerns</a:t>
            </a:r>
            <a:endParaRPr lang="en-US" dirty="0" smtClean="0"/>
          </a:p>
          <a:p>
            <a:r>
              <a:rPr lang="en-US" dirty="0" smtClean="0"/>
              <a:t>• The authors note that although the general process of semiconservative DNA replication is relatively simple, it is actually quite complex. The DNA molecule is unwound, each strand is copied simultaneously, the correct bases are inserted, and the product is proofread and corrected. Before discussing these details, be sure that your students understand the overall process, what is accomplished, and why each step is important.</a:t>
            </a:r>
          </a:p>
          <a:p>
            <a:r>
              <a:rPr lang="en-US" b="1" dirty="0" smtClean="0"/>
              <a:t>Teaching Tips</a:t>
            </a:r>
            <a:endParaRPr lang="en-US" dirty="0" smtClean="0"/>
          </a:p>
          <a:p>
            <a:r>
              <a:rPr lang="en-US" dirty="0" smtClean="0"/>
              <a:t>• To explain the adaptive advantage of multiple replication sites over a single site of replication, ask the students to imagine copying, by hand, the first ten chapters of your biology textbook. The task would certainly go faster if ten students each copied a different chapter.</a:t>
            </a:r>
          </a:p>
          <a:p>
            <a:r>
              <a:rPr lang="en-US" dirty="0" smtClean="0"/>
              <a:t>• There are about 500,000 words in the </a:t>
            </a:r>
            <a:r>
              <a:rPr lang="en-US" i="1" dirty="0" smtClean="0"/>
              <a:t>Biology: Concepts &amp; Connections</a:t>
            </a:r>
            <a:r>
              <a:rPr lang="en-US" dirty="0" smtClean="0"/>
              <a:t> textbook. The accuracy of DNA replication would be like copying every word in this textbook by hand 2,000 times and writing just one word incorrectly, making one uncorrected error in every 1 billion words.</a:t>
            </a:r>
            <a:endParaRPr lang="en-US" dirty="0"/>
          </a:p>
        </p:txBody>
      </p:sp>
      <p:sp>
        <p:nvSpPr>
          <p:cNvPr id="4" name="Slide Number Placeholder 3"/>
          <p:cNvSpPr>
            <a:spLocks noGrp="1"/>
          </p:cNvSpPr>
          <p:nvPr>
            <p:ph type="sldNum" sz="quarter" idx="10"/>
          </p:nvPr>
        </p:nvSpPr>
        <p:spPr/>
        <p:txBody>
          <a:bodyPr/>
          <a:lstStyle/>
          <a:p>
            <a:fld id="{5133DCB9-FCFA-424C-9390-3ECF613363B3}" type="slidenum">
              <a:rPr lang="en-US" smtClean="0"/>
              <a:t>15</a:t>
            </a:fld>
            <a:endParaRPr lang="en-US"/>
          </a:p>
        </p:txBody>
      </p:sp>
    </p:spTree>
    <p:extLst>
      <p:ext uri="{BB962C8B-B14F-4D97-AF65-F5344CB8AC3E}">
        <p14:creationId xmlns:p14="http://schemas.microsoft.com/office/powerpoint/2010/main" val="24894492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fld id="{9148A38A-B184-0341-BDEB-CE893D63E018}" type="slidenum">
              <a:rPr lang="en-US" sz="1200" b="0"/>
              <a:pPr/>
              <a:t>4</a:t>
            </a:fld>
            <a:endParaRPr lang="en-US" sz="1200" b="0"/>
          </a:p>
        </p:txBody>
      </p:sp>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r>
              <a:rPr lang="en-US" dirty="0" smtClean="0">
                <a:latin typeface="Times New Roman"/>
                <a:cs typeface="Times New Roman"/>
              </a:rPr>
              <a:t>Figure </a:t>
            </a:r>
            <a:r>
              <a:rPr lang="en-US" dirty="0">
                <a:latin typeface="Times New Roman"/>
                <a:cs typeface="Times New Roman"/>
              </a:rPr>
              <a:t>10.2a-1 The structure of a DNA polynucleotide (part 1)</a:t>
            </a:r>
          </a:p>
        </p:txBody>
      </p:sp>
    </p:spTree>
    <p:extLst>
      <p:ext uri="{BB962C8B-B14F-4D97-AF65-F5344CB8AC3E}">
        <p14:creationId xmlns:p14="http://schemas.microsoft.com/office/powerpoint/2010/main" val="23732608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Student Misconceptions and Concerns</a:t>
            </a:r>
            <a:endParaRPr lang="en-US" dirty="0"/>
          </a:p>
          <a:p>
            <a:r>
              <a:rPr lang="en-US" dirty="0"/>
              <a:t>• The authors note that although the general process of semiconservative DNA replication is relatively simple, it is actually quite complex. The DNA molecule is unwound, each strand is copied simultaneously, the correct bases are inserted, and the product is proofread and corrected. Before discussing these details, be sure that your students understand the overall process, what is accomplished, and why each step is important.</a:t>
            </a:r>
          </a:p>
          <a:p>
            <a:r>
              <a:rPr lang="en-US" b="1" dirty="0"/>
              <a:t>Teaching Tips</a:t>
            </a:r>
            <a:endParaRPr lang="en-US" dirty="0"/>
          </a:p>
          <a:p>
            <a:r>
              <a:rPr lang="en-US" dirty="0"/>
              <a:t>• The semiconservative model of DNA replication is like making a photo from a negative and then a new negative from the photo. In each new negative and photo pair, the new item was made from an old item.</a:t>
            </a:r>
          </a:p>
          <a:p>
            <a:r>
              <a:rPr lang="en-US" b="1" dirty="0"/>
              <a:t>Active Lecture Tips</a:t>
            </a:r>
            <a:endParaRPr lang="en-US" dirty="0"/>
          </a:p>
          <a:p>
            <a:r>
              <a:rPr lang="en-US" dirty="0"/>
              <a:t>• Demonstrate the complementary base pairing within DNA. Present students with the base sequence to one side of a DNA molecule and have them work in pairs at their seats to quickly determine the sequence of the complementary strand. For some students, these sorts of quick practice are necessary to reinforce a concept and break up a lecture.</a:t>
            </a:r>
            <a:endParaRPr lang="en-US" b="1" dirty="0"/>
          </a:p>
          <a:p>
            <a:r>
              <a:rPr lang="en-US" dirty="0">
                <a:sym typeface="Symbol" charset="2"/>
              </a:rPr>
              <a:t></a:t>
            </a:r>
            <a:r>
              <a:rPr lang="en-US" dirty="0"/>
              <a:t> See the Activity </a:t>
            </a:r>
            <a:r>
              <a:rPr lang="en-US" i="1" dirty="0" smtClean="0"/>
              <a:t>I’m </a:t>
            </a:r>
            <a:r>
              <a:rPr lang="en-US" i="1" dirty="0"/>
              <a:t>Not Sure I Liked James Watson: Using a Video to Tell the Most Exciting Discovery in Biology</a:t>
            </a:r>
            <a:r>
              <a:rPr lang="en-US" dirty="0"/>
              <a:t> on the Instructor Exchange. Visit the Instructor Exchange in the </a:t>
            </a:r>
            <a:r>
              <a:rPr lang="en-US" dirty="0" err="1"/>
              <a:t>MasteringBiology</a:t>
            </a:r>
            <a:r>
              <a:rPr lang="en-US" dirty="0"/>
              <a:t> instructor resource area for a description of this activity. </a:t>
            </a:r>
          </a:p>
          <a:p>
            <a:endParaRPr lang="en-US" dirty="0"/>
          </a:p>
        </p:txBody>
      </p:sp>
      <p:sp>
        <p:nvSpPr>
          <p:cNvPr id="4" name="Slide Number Placeholder 3"/>
          <p:cNvSpPr>
            <a:spLocks noGrp="1"/>
          </p:cNvSpPr>
          <p:nvPr>
            <p:ph type="sldNum" sz="quarter" idx="10"/>
          </p:nvPr>
        </p:nvSpPr>
        <p:spPr/>
        <p:txBody>
          <a:bodyPr/>
          <a:lstStyle/>
          <a:p>
            <a:fld id="{5133DCB9-FCFA-424C-9390-3ECF613363B3}" type="slidenum">
              <a:rPr lang="en-US" smtClean="0"/>
              <a:t>5</a:t>
            </a:fld>
            <a:endParaRPr lang="en-US"/>
          </a:p>
        </p:txBody>
      </p:sp>
    </p:spTree>
    <p:extLst>
      <p:ext uri="{BB962C8B-B14F-4D97-AF65-F5344CB8AC3E}">
        <p14:creationId xmlns:p14="http://schemas.microsoft.com/office/powerpoint/2010/main" val="658700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fld id="{9148A38A-B184-0341-BDEB-CE893D63E018}" type="slidenum">
              <a:rPr lang="en-US" sz="1200" b="0">
                <a:solidFill>
                  <a:srgbClr val="000000"/>
                </a:solidFill>
              </a:rPr>
              <a:pPr/>
              <a:t>6</a:t>
            </a:fld>
            <a:endParaRPr lang="en-US" sz="1200" b="0">
              <a:solidFill>
                <a:srgbClr val="000000"/>
              </a:solidFill>
            </a:endParaRPr>
          </a:p>
        </p:txBody>
      </p:sp>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r>
              <a:rPr lang="en-US" dirty="0" smtClean="0">
                <a:latin typeface="Times New Roman"/>
                <a:cs typeface="Times New Roman"/>
              </a:rPr>
              <a:t>Figure </a:t>
            </a:r>
            <a:r>
              <a:rPr lang="en-US" dirty="0">
                <a:latin typeface="Times New Roman"/>
                <a:cs typeface="Times New Roman"/>
              </a:rPr>
              <a:t>10.4a-1 A template model for DNA replication (step 1)</a:t>
            </a:r>
          </a:p>
        </p:txBody>
      </p:sp>
    </p:spTree>
    <p:extLst>
      <p:ext uri="{BB962C8B-B14F-4D97-AF65-F5344CB8AC3E}">
        <p14:creationId xmlns:p14="http://schemas.microsoft.com/office/powerpoint/2010/main" val="30495551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fld id="{9148A38A-B184-0341-BDEB-CE893D63E018}" type="slidenum">
              <a:rPr lang="en-US" sz="1200" b="0">
                <a:solidFill>
                  <a:srgbClr val="000000"/>
                </a:solidFill>
              </a:rPr>
              <a:pPr/>
              <a:t>7</a:t>
            </a:fld>
            <a:endParaRPr lang="en-US" sz="1200" b="0">
              <a:solidFill>
                <a:srgbClr val="000000"/>
              </a:solidFill>
            </a:endParaRPr>
          </a:p>
        </p:txBody>
      </p:sp>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r>
              <a:rPr lang="en-US" dirty="0" smtClean="0">
                <a:latin typeface="Times New Roman"/>
                <a:cs typeface="Times New Roman"/>
              </a:rPr>
              <a:t>Figure </a:t>
            </a:r>
            <a:r>
              <a:rPr lang="en-US" dirty="0">
                <a:latin typeface="Times New Roman"/>
                <a:cs typeface="Times New Roman"/>
              </a:rPr>
              <a:t>10.4a-2 A template model for DNA replication (step 2)</a:t>
            </a:r>
          </a:p>
        </p:txBody>
      </p:sp>
    </p:spTree>
    <p:extLst>
      <p:ext uri="{BB962C8B-B14F-4D97-AF65-F5344CB8AC3E}">
        <p14:creationId xmlns:p14="http://schemas.microsoft.com/office/powerpoint/2010/main" val="33745197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fld id="{9148A38A-B184-0341-BDEB-CE893D63E018}" type="slidenum">
              <a:rPr lang="en-US" sz="1200" b="0">
                <a:solidFill>
                  <a:srgbClr val="000000"/>
                </a:solidFill>
              </a:rPr>
              <a:pPr/>
              <a:t>8</a:t>
            </a:fld>
            <a:endParaRPr lang="en-US" sz="1200" b="0">
              <a:solidFill>
                <a:srgbClr val="000000"/>
              </a:solidFill>
            </a:endParaRPr>
          </a:p>
        </p:txBody>
      </p:sp>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r>
              <a:rPr lang="en-US" dirty="0" smtClean="0">
                <a:latin typeface="Times New Roman"/>
                <a:cs typeface="Times New Roman"/>
              </a:rPr>
              <a:t>Figure </a:t>
            </a:r>
            <a:r>
              <a:rPr lang="en-US" dirty="0">
                <a:latin typeface="Times New Roman"/>
                <a:cs typeface="Times New Roman"/>
              </a:rPr>
              <a:t>10.4a-3 A template model for DNA replication (step 3)</a:t>
            </a:r>
          </a:p>
        </p:txBody>
      </p:sp>
    </p:spTree>
    <p:extLst>
      <p:ext uri="{BB962C8B-B14F-4D97-AF65-F5344CB8AC3E}">
        <p14:creationId xmlns:p14="http://schemas.microsoft.com/office/powerpoint/2010/main" val="27240043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fld id="{9148A38A-B184-0341-BDEB-CE893D63E018}" type="slidenum">
              <a:rPr lang="en-US" sz="1200" b="0">
                <a:solidFill>
                  <a:srgbClr val="000000"/>
                </a:solidFill>
              </a:rPr>
              <a:pPr/>
              <a:t>9</a:t>
            </a:fld>
            <a:endParaRPr lang="en-US" sz="1200" b="0">
              <a:solidFill>
                <a:srgbClr val="000000"/>
              </a:solidFill>
            </a:endParaRPr>
          </a:p>
        </p:txBody>
      </p:sp>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r>
              <a:rPr lang="en-US" dirty="0" smtClean="0">
                <a:latin typeface="Times New Roman"/>
                <a:cs typeface="Times New Roman"/>
              </a:rPr>
              <a:t>Figure </a:t>
            </a:r>
            <a:r>
              <a:rPr lang="en-US" dirty="0">
                <a:latin typeface="Times New Roman"/>
                <a:cs typeface="Times New Roman"/>
              </a:rPr>
              <a:t>10.4b The untwisting and replication of DNA</a:t>
            </a:r>
          </a:p>
        </p:txBody>
      </p:sp>
    </p:spTree>
    <p:extLst>
      <p:ext uri="{BB962C8B-B14F-4D97-AF65-F5344CB8AC3E}">
        <p14:creationId xmlns:p14="http://schemas.microsoft.com/office/powerpoint/2010/main" val="41631315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Student Misconceptions and Concerns</a:t>
            </a:r>
            <a:endParaRPr lang="en-US" dirty="0" smtClean="0"/>
          </a:p>
          <a:p>
            <a:r>
              <a:rPr lang="en-US" dirty="0" smtClean="0"/>
              <a:t>• The authors note that although the general process of semiconservative DNA replication is relatively simple, it is actually quite complex. The DNA molecule is unwound, each strand is copied simultaneously, the correct bases are inserted, and the product is proofread and corrected. Before discussing these details, be sure that your students understand the overall process, what is accomplished, and why each step is important.</a:t>
            </a:r>
          </a:p>
          <a:p>
            <a:r>
              <a:rPr lang="en-US" b="1" dirty="0" smtClean="0"/>
              <a:t>Teaching Tips</a:t>
            </a:r>
            <a:endParaRPr lang="en-US" dirty="0" smtClean="0"/>
          </a:p>
          <a:p>
            <a:r>
              <a:rPr lang="en-US" dirty="0" smtClean="0"/>
              <a:t>• To explain the adaptive advantage of multiple replication sites over a single site of replication, ask the students to imagine copying, by hand, the first ten chapters of your biology textbook. The task would certainly go faster if ten students each copied a different chapter.</a:t>
            </a:r>
          </a:p>
          <a:p>
            <a:r>
              <a:rPr lang="en-US" dirty="0" smtClean="0"/>
              <a:t>• There are about 500,000 words in the </a:t>
            </a:r>
            <a:r>
              <a:rPr lang="en-US" i="1" dirty="0" smtClean="0"/>
              <a:t>Biology: Concepts &amp; Connections</a:t>
            </a:r>
            <a:r>
              <a:rPr lang="en-US" dirty="0" smtClean="0"/>
              <a:t> textbook. The accuracy of DNA replication would be like copying every word in this textbook by hand 2,000 times and writing just one word incorrectly, making one uncorrected error in every 1 billion words.</a:t>
            </a:r>
            <a:endParaRPr lang="en-US" dirty="0"/>
          </a:p>
        </p:txBody>
      </p:sp>
      <p:sp>
        <p:nvSpPr>
          <p:cNvPr id="4" name="Slide Number Placeholder 3"/>
          <p:cNvSpPr>
            <a:spLocks noGrp="1"/>
          </p:cNvSpPr>
          <p:nvPr>
            <p:ph type="sldNum" sz="quarter" idx="10"/>
          </p:nvPr>
        </p:nvSpPr>
        <p:spPr/>
        <p:txBody>
          <a:bodyPr/>
          <a:lstStyle/>
          <a:p>
            <a:fld id="{5133DCB9-FCFA-424C-9390-3ECF613363B3}" type="slidenum">
              <a:rPr lang="en-US" smtClean="0"/>
              <a:t>10</a:t>
            </a:fld>
            <a:endParaRPr lang="en-US"/>
          </a:p>
        </p:txBody>
      </p:sp>
    </p:spTree>
    <p:extLst>
      <p:ext uri="{BB962C8B-B14F-4D97-AF65-F5344CB8AC3E}">
        <p14:creationId xmlns:p14="http://schemas.microsoft.com/office/powerpoint/2010/main" val="38523029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fld id="{9148A38A-B184-0341-BDEB-CE893D63E018}" type="slidenum">
              <a:rPr lang="en-US" sz="1200" b="0">
                <a:solidFill>
                  <a:srgbClr val="000000"/>
                </a:solidFill>
              </a:rPr>
              <a:pPr/>
              <a:t>11</a:t>
            </a:fld>
            <a:endParaRPr lang="en-US" sz="1200" b="0">
              <a:solidFill>
                <a:srgbClr val="000000"/>
              </a:solidFill>
            </a:endParaRPr>
          </a:p>
        </p:txBody>
      </p:sp>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r>
              <a:rPr lang="en-US" dirty="0" smtClean="0">
                <a:latin typeface="Times New Roman"/>
                <a:cs typeface="Times New Roman"/>
              </a:rPr>
              <a:t>Figure </a:t>
            </a:r>
            <a:r>
              <a:rPr lang="en-US" dirty="0">
                <a:latin typeface="Times New Roman"/>
                <a:cs typeface="Times New Roman"/>
              </a:rPr>
              <a:t>10.5a Multiple bubbles in replicating DNA</a:t>
            </a:r>
          </a:p>
        </p:txBody>
      </p:sp>
    </p:spTree>
    <p:extLst>
      <p:ext uri="{BB962C8B-B14F-4D97-AF65-F5344CB8AC3E}">
        <p14:creationId xmlns:p14="http://schemas.microsoft.com/office/powerpoint/2010/main" val="1214528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4213577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12" name="Picture 11" descr="HD-ShadowShort.png"/>
          <p:cNvPicPr>
            <a:picLocks noChangeAspect="1"/>
          </p:cNvPicPr>
          <p:nvPr/>
        </p:nvPicPr>
        <p:blipFill rotWithShape="1">
          <a:blip r:embed="rId2">
            <a:extLst>
              <a:ext uri="{28A0092B-C50C-407E-A947-70E740481C1C}">
                <a14:useLocalDpi xmlns:a14="http://schemas.microsoft.com/office/drawing/2010/main" val="0"/>
              </a:ext>
            </a:extLst>
          </a:blip>
          <a:srcRect r="9871"/>
          <a:stretch/>
        </p:blipFill>
        <p:spPr>
          <a:xfrm>
            <a:off x="7717217" y="1973262"/>
            <a:ext cx="1444752" cy="144270"/>
          </a:xfrm>
          <a:prstGeom prst="rect">
            <a:avLst/>
          </a:prstGeom>
        </p:spPr>
      </p:pic>
      <p:sp>
        <p:nvSpPr>
          <p:cNvPr id="14" name="Rectangle 13"/>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2F9B23BA-8BFA-4D1F-A6AD-B650E27402E6}" type="datetimeFigureOut">
              <a:rPr lang="en-US" smtClean="0"/>
              <a:t>12/9/2014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9270975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7"/>
            <a:ext cx="6896534"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3514385" y="2336874"/>
            <a:ext cx="3913788"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33401" y="2336873"/>
            <a:ext cx="2796240"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F43E8C-8E71-4ACB-A6F3-3C86F80AFB02}" type="datetimeFigureOut">
              <a:rPr lang="en-US" smtClean="0"/>
              <a:t>12/9/2014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209837943"/>
      </p:ext>
    </p:extLst>
  </p:cSld>
  <p:clrMapOvr>
    <a:masterClrMapping/>
  </p:clrMapOvr>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10956" y="2336874"/>
            <a:ext cx="3917217"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31638" y="2336874"/>
            <a:ext cx="2798487"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ABCC35-AE37-4B74-AFDC-2B5B2D807A04}" type="datetimeFigureOut">
              <a:rPr lang="en-US" smtClean="0"/>
              <a:t>12/9/2014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12976897"/>
      </p:ext>
    </p:extLst>
  </p:cSld>
  <p:clrMapOvr>
    <a:masterClrMapping/>
  </p:clrMapOvr>
  <p:hf sldNum="0"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20" name="Group 19"/>
          <p:cNvGrpSpPr/>
          <p:nvPr/>
        </p:nvGrpSpPr>
        <p:grpSpPr>
          <a:xfrm>
            <a:off x="0" y="45720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3" y="4711617"/>
            <a:ext cx="6894770" cy="544482"/>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31639" y="609598"/>
            <a:ext cx="6896534"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33401" y="5256098"/>
            <a:ext cx="6894772" cy="54781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7856438" y="4711310"/>
            <a:ext cx="1149836" cy="109078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988236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21" name="Group 20"/>
          <p:cNvGrpSpPr/>
          <p:nvPr/>
        </p:nvGrpSpPr>
        <p:grpSpPr>
          <a:xfrm>
            <a:off x="0" y="4572000"/>
            <a:ext cx="9161969" cy="1677035"/>
            <a:chOff x="0" y="2895600"/>
            <a:chExt cx="9161969" cy="1677035"/>
          </a:xfrm>
        </p:grpSpPr>
        <p:pic>
          <p:nvPicPr>
            <p:cNvPr id="22" name="Picture 21"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3" name="Picture 22"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4" name="Rectangle 23"/>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24255" y="609597"/>
            <a:ext cx="6896534"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531638" y="4710340"/>
            <a:ext cx="6889151" cy="1101764"/>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pPr/>
              <a:t>12/9/2014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7856438" y="4711616"/>
            <a:ext cx="1149836" cy="1090789"/>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048290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grpSp>
        <p:nvGrpSpPr>
          <p:cNvPr id="29" name="Group 28"/>
          <p:cNvGrpSpPr/>
          <p:nvPr/>
        </p:nvGrpSpPr>
        <p:grpSpPr>
          <a:xfrm>
            <a:off x="0" y="4572000"/>
            <a:ext cx="9161969" cy="1677035"/>
            <a:chOff x="0" y="2895600"/>
            <a:chExt cx="9161969" cy="1677035"/>
          </a:xfrm>
        </p:grpSpPr>
        <p:pic>
          <p:nvPicPr>
            <p:cNvPr id="30" name="Picture 29"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1" name="Picture 30"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2" name="Rectangle 31"/>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67921" y="616983"/>
            <a:ext cx="642514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989438" y="3660763"/>
            <a:ext cx="5987731"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531638" y="4710340"/>
            <a:ext cx="6903919" cy="1101764"/>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pPr/>
              <a:t>12/9/2014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7856438" y="4709926"/>
            <a:ext cx="1149836" cy="1090789"/>
          </a:xfrm>
        </p:spPr>
        <p:txBody>
          <a:bodyPr/>
          <a:lstStyle/>
          <a:p>
            <a:fld id="{4FAB73BC-B049-4115-A692-8D63A059BFB8}" type="slidenum">
              <a:rPr lang="en-US" smtClean="0"/>
              <a:pPr/>
              <a:t>‹#›</a:t>
            </a:fld>
            <a:endParaRPr lang="en-US" dirty="0"/>
          </a:p>
        </p:txBody>
      </p:sp>
      <p:sp>
        <p:nvSpPr>
          <p:cNvPr id="27" name="TextBox 26"/>
          <p:cNvSpPr txBox="1"/>
          <p:nvPr/>
        </p:nvSpPr>
        <p:spPr>
          <a:xfrm>
            <a:off x="270932" y="748116"/>
            <a:ext cx="5334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28" name="TextBox 27"/>
          <p:cNvSpPr txBox="1"/>
          <p:nvPr/>
        </p:nvSpPr>
        <p:spPr>
          <a:xfrm>
            <a:off x="6967191" y="2998573"/>
            <a:ext cx="457200" cy="584777"/>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12908106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grpSp>
        <p:nvGrpSpPr>
          <p:cNvPr id="22" name="Group 21"/>
          <p:cNvGrpSpPr/>
          <p:nvPr/>
        </p:nvGrpSpPr>
        <p:grpSpPr>
          <a:xfrm>
            <a:off x="0" y="4572000"/>
            <a:ext cx="9161969" cy="1677035"/>
            <a:chOff x="0" y="2895600"/>
            <a:chExt cx="9161969" cy="1677035"/>
          </a:xfrm>
        </p:grpSpPr>
        <p:pic>
          <p:nvPicPr>
            <p:cNvPr id="23" name="Picture 22"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4" name="Picture 23"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5" name="Rectangle 24"/>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8" y="4710340"/>
            <a:ext cx="6896534" cy="589812"/>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531639" y="5300150"/>
            <a:ext cx="6896534" cy="51195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pPr/>
              <a:t>12/9/2014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7856438" y="4709926"/>
            <a:ext cx="1149836" cy="1090789"/>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7779916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grpSp>
        <p:nvGrpSpPr>
          <p:cNvPr id="23" name="Group 22"/>
          <p:cNvGrpSpPr/>
          <p:nvPr/>
        </p:nvGrpSpPr>
        <p:grpSpPr>
          <a:xfrm>
            <a:off x="0" y="6096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15" name="Title 1"/>
          <p:cNvSpPr>
            <a:spLocks noGrp="1"/>
          </p:cNvSpPr>
          <p:nvPr>
            <p:ph type="title"/>
          </p:nvPr>
        </p:nvSpPr>
        <p:spPr>
          <a:xfrm>
            <a:off x="531639" y="753228"/>
            <a:ext cx="6896534"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532629" y="2329489"/>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539777" y="3015290"/>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2878413"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2879710" y="3007906"/>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5226136"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5233520" y="3007905"/>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12/9/2014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697908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grpSp>
        <p:nvGrpSpPr>
          <p:cNvPr id="34" name="Group 33"/>
          <p:cNvGrpSpPr/>
          <p:nvPr/>
        </p:nvGrpSpPr>
        <p:grpSpPr>
          <a:xfrm>
            <a:off x="0" y="609600"/>
            <a:ext cx="9161969" cy="1677035"/>
            <a:chOff x="0" y="2895600"/>
            <a:chExt cx="9161969" cy="1677035"/>
          </a:xfrm>
        </p:grpSpPr>
        <p:pic>
          <p:nvPicPr>
            <p:cNvPr id="35" name="Picture 34"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6" name="Picture 35"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7" name="Rectangle 36"/>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Rectangle 37"/>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0" name="Title 1"/>
          <p:cNvSpPr>
            <a:spLocks noGrp="1"/>
          </p:cNvSpPr>
          <p:nvPr>
            <p:ph type="title"/>
          </p:nvPr>
        </p:nvSpPr>
        <p:spPr>
          <a:xfrm>
            <a:off x="531639" y="753228"/>
            <a:ext cx="6896534"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532391" y="4297503"/>
            <a:ext cx="2192257"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532391" y="2336873"/>
            <a:ext cx="2192257"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532391" y="4873765"/>
            <a:ext cx="219225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2870497" y="4297503"/>
            <a:ext cx="221507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2870497" y="2336873"/>
            <a:ext cx="221507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2869483" y="4873764"/>
            <a:ext cx="2218004"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5231028" y="4297503"/>
            <a:ext cx="2194333"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5231027" y="2336873"/>
            <a:ext cx="2194333"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230934" y="4873762"/>
            <a:ext cx="2197239"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12/9/2014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825131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6" name="Group 15"/>
          <p:cNvGrpSpPr/>
          <p:nvPr/>
        </p:nvGrpSpPr>
        <p:grpSpPr>
          <a:xfrm>
            <a:off x="0" y="609600"/>
            <a:ext cx="9161969" cy="1677035"/>
            <a:chOff x="0" y="2895600"/>
            <a:chExt cx="9161969" cy="1677035"/>
          </a:xfrm>
        </p:grpSpPr>
        <p:pic>
          <p:nvPicPr>
            <p:cNvPr id="17" name="Picture 16"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8" name="Picture 17"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9" name="Rectangle 18"/>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9E1D73B-AC12-4256-9E12-E45AB393862B}" type="datetimeFigureOut">
              <a:rPr lang="en-US" smtClean="0"/>
              <a:t>12/9/2014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658214596"/>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3799127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14" name="Group 13"/>
          <p:cNvGrpSpPr/>
          <p:nvPr/>
        </p:nvGrpSpPr>
        <p:grpSpPr>
          <a:xfrm rot="5400000">
            <a:off x="4575305" y="2747178"/>
            <a:ext cx="6862555" cy="1368199"/>
            <a:chOff x="2281445" y="609600"/>
            <a:chExt cx="6862555" cy="1368199"/>
          </a:xfrm>
        </p:grpSpPr>
        <p:sp>
          <p:nvSpPr>
            <p:cNvPr id="12" name="Rectangle 11"/>
            <p:cNvSpPr/>
            <p:nvPr/>
          </p:nvSpPr>
          <p:spPr>
            <a:xfrm>
              <a:off x="2281445" y="609601"/>
              <a:ext cx="5285695"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464798" y="609597"/>
            <a:ext cx="1069602" cy="4461936"/>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10241" y="609598"/>
            <a:ext cx="6576359"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5029144" y="5936188"/>
            <a:ext cx="2057400" cy="365125"/>
          </a:xfrm>
        </p:spPr>
        <p:txBody>
          <a:bodyPr/>
          <a:lstStyle/>
          <a:p>
            <a:fld id="{9CD1E8A7-06A9-4796-98A4-479CF7079753}" type="datetimeFigureOut">
              <a:rPr lang="en-US" smtClean="0"/>
              <a:t>12/9/2014</a:t>
            </a:fld>
            <a:endParaRPr lang="en-US" dirty="0"/>
          </a:p>
        </p:txBody>
      </p:sp>
      <p:sp>
        <p:nvSpPr>
          <p:cNvPr id="5" name="Footer Placeholder 4"/>
          <p:cNvSpPr>
            <a:spLocks noGrp="1"/>
          </p:cNvSpPr>
          <p:nvPr>
            <p:ph type="ftr" sz="quarter" idx="11"/>
          </p:nvPr>
        </p:nvSpPr>
        <p:spPr>
          <a:xfrm>
            <a:off x="510241" y="5936189"/>
            <a:ext cx="4518959" cy="365125"/>
          </a:xfrm>
        </p:spPr>
        <p:txBody>
          <a:bodyPr/>
          <a:lstStyle/>
          <a:p>
            <a:endParaRPr lang="en-US" dirty="0"/>
          </a:p>
        </p:txBody>
      </p:sp>
      <p:sp>
        <p:nvSpPr>
          <p:cNvPr id="6" name="Slide Number Placeholder 5"/>
          <p:cNvSpPr>
            <a:spLocks noGrp="1"/>
          </p:cNvSpPr>
          <p:nvPr>
            <p:ph type="sldNum" sz="quarter" idx="12"/>
          </p:nvPr>
        </p:nvSpPr>
        <p:spPr>
          <a:xfrm>
            <a:off x="7431152" y="5432500"/>
            <a:ext cx="1149636" cy="1273100"/>
          </a:xfrm>
        </p:spPr>
        <p:txBody>
          <a:bodyPr anchor="t"/>
          <a:lstStyle>
            <a:lvl1pPr algn="ctr">
              <a:defRPr/>
            </a:lvl1pPr>
          </a:lstStyle>
          <a:p>
            <a:fld id="{4FAB73BC-B049-4115-A692-8D63A059BFB8}" type="slidenum">
              <a:rPr lang="en-US" smtClean="0"/>
              <a:t>‹#›</a:t>
            </a:fld>
            <a:endParaRPr lang="en-US" dirty="0"/>
          </a:p>
        </p:txBody>
      </p:sp>
    </p:spTree>
    <p:extLst>
      <p:ext uri="{BB962C8B-B14F-4D97-AF65-F5344CB8AC3E}">
        <p14:creationId xmlns:p14="http://schemas.microsoft.com/office/powerpoint/2010/main" val="4149113427"/>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117575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6726063"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3787" y="4243845"/>
            <a:ext cx="2307831" cy="276940"/>
          </a:xfrm>
          <a:prstGeom prst="rect">
            <a:avLst/>
          </a:prstGeom>
        </p:spPr>
      </p:pic>
      <p:sp>
        <p:nvSpPr>
          <p:cNvPr id="9" name="Rectangle 8"/>
          <p:cNvSpPr/>
          <p:nvPr/>
        </p:nvSpPr>
        <p:spPr>
          <a:xfrm>
            <a:off x="0" y="2590078"/>
            <a:ext cx="6726064"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6833787" y="2590078"/>
            <a:ext cx="2307832"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10242" y="2733709"/>
            <a:ext cx="6069268" cy="1373070"/>
          </a:xfrm>
        </p:spPr>
        <p:txBody>
          <a:bodyPr anchor="b">
            <a:noAutofit/>
          </a:bodyPr>
          <a:lstStyle>
            <a:lvl1pPr algn="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510241" y="4394040"/>
            <a:ext cx="6108101"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4555655" y="5936188"/>
            <a:ext cx="2057400" cy="365125"/>
          </a:xfrm>
        </p:spPr>
        <p:txBody>
          <a:bodyPr/>
          <a:lstStyle/>
          <a:p>
            <a:fld id="{361D8292-7A5A-44EB-ADEC-AA767D00200F}" type="datetimeFigureOut">
              <a:rPr lang="en-US" smtClean="0"/>
              <a:t>12/9/2014</a:t>
            </a:fld>
            <a:endParaRPr lang="en-US" dirty="0"/>
          </a:p>
        </p:txBody>
      </p:sp>
      <p:sp>
        <p:nvSpPr>
          <p:cNvPr id="5" name="Footer Placeholder 4"/>
          <p:cNvSpPr>
            <a:spLocks noGrp="1"/>
          </p:cNvSpPr>
          <p:nvPr>
            <p:ph type="ftr" sz="quarter" idx="11"/>
          </p:nvPr>
        </p:nvSpPr>
        <p:spPr>
          <a:xfrm>
            <a:off x="533401" y="5936189"/>
            <a:ext cx="4021666" cy="365125"/>
          </a:xfrm>
        </p:spPr>
        <p:txBody>
          <a:bodyPr/>
          <a:lstStyle/>
          <a:p>
            <a:endParaRPr lang="en-US" dirty="0"/>
          </a:p>
        </p:txBody>
      </p:sp>
      <p:sp>
        <p:nvSpPr>
          <p:cNvPr id="6" name="Slide Number Placeholder 5"/>
          <p:cNvSpPr>
            <a:spLocks noGrp="1"/>
          </p:cNvSpPr>
          <p:nvPr>
            <p:ph type="sldNum" sz="quarter" idx="12"/>
          </p:nvPr>
        </p:nvSpPr>
        <p:spPr>
          <a:xfrm>
            <a:off x="7010399" y="2750337"/>
            <a:ext cx="1370293" cy="1356442"/>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026911614"/>
      </p:ext>
    </p:extLst>
  </p:cSld>
  <p:clrMapOvr>
    <a:masterClrMapping/>
  </p:clrMapOvr>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27" name="Group 26"/>
          <p:cNvGrpSpPr/>
          <p:nvPr/>
        </p:nvGrpSpPr>
        <p:grpSpPr>
          <a:xfrm>
            <a:off x="0" y="609600"/>
            <a:ext cx="9161969" cy="1677035"/>
            <a:chOff x="0" y="2895600"/>
            <a:chExt cx="9161969" cy="1677035"/>
          </a:xfrm>
        </p:grpSpPr>
        <p:pic>
          <p:nvPicPr>
            <p:cNvPr id="28" name="Picture 2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9" name="Picture 2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0" name="Rectangle 29"/>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Rectangle 3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ADEACD-722F-4835-8C36-350D1156C46F}" type="datetimeFigureOut">
              <a:rPr lang="en-US" smtClean="0"/>
              <a:t>12/9/2014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571349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8" name="Group 17"/>
          <p:cNvGrpSpPr/>
          <p:nvPr/>
        </p:nvGrpSpPr>
        <p:grpSpPr>
          <a:xfrm>
            <a:off x="0" y="2728432"/>
            <a:ext cx="9161969" cy="1677035"/>
            <a:chOff x="0" y="2895600"/>
            <a:chExt cx="9161969" cy="1677035"/>
          </a:xfrm>
        </p:grpSpPr>
        <p:pic>
          <p:nvPicPr>
            <p:cNvPr id="19" name="Picture 1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0" name="Picture 19"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1" name="Rectangle 20"/>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2869895"/>
            <a:ext cx="688915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531639" y="4232172"/>
            <a:ext cx="688915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365810" y="5936188"/>
            <a:ext cx="2057400" cy="365125"/>
          </a:xfrm>
        </p:spPr>
        <p:txBody>
          <a:bodyPr/>
          <a:lstStyle/>
          <a:p>
            <a:fld id="{DC829D4D-0BFC-4907-B876-8D0F29D25B8B}" type="datetimeFigureOut">
              <a:rPr lang="en-US" smtClean="0"/>
              <a:t>12/9/2014</a:t>
            </a:fld>
            <a:endParaRPr lang="en-US" dirty="0"/>
          </a:p>
        </p:txBody>
      </p:sp>
      <p:sp>
        <p:nvSpPr>
          <p:cNvPr id="5" name="Footer Placeholder 4"/>
          <p:cNvSpPr>
            <a:spLocks noGrp="1"/>
          </p:cNvSpPr>
          <p:nvPr>
            <p:ph type="ftr" sz="quarter" idx="11"/>
          </p:nvPr>
        </p:nvSpPr>
        <p:spPr>
          <a:xfrm>
            <a:off x="533400" y="5936189"/>
            <a:ext cx="4834673" cy="365125"/>
          </a:xfrm>
        </p:spPr>
        <p:txBody>
          <a:bodyPr/>
          <a:lstStyle/>
          <a:p>
            <a:endParaRPr lang="en-US" dirty="0"/>
          </a:p>
        </p:txBody>
      </p:sp>
      <p:sp>
        <p:nvSpPr>
          <p:cNvPr id="6" name="Slide Number Placeholder 5"/>
          <p:cNvSpPr>
            <a:spLocks noGrp="1"/>
          </p:cNvSpPr>
          <p:nvPr>
            <p:ph type="sldNum" sz="quarter" idx="12"/>
          </p:nvPr>
        </p:nvSpPr>
        <p:spPr>
          <a:xfrm>
            <a:off x="7856438" y="2869896"/>
            <a:ext cx="1149836" cy="1090789"/>
          </a:xfrm>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737721288"/>
      </p:ext>
    </p:extLst>
  </p:cSld>
  <p:clrMapOvr>
    <a:masterClrMapping/>
  </p:clrMapOvr>
  <p:hf sldNum="0"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0" y="753228"/>
            <a:ext cx="6887390" cy="1080938"/>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33400" y="2336873"/>
            <a:ext cx="3357899"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061128" y="2336873"/>
            <a:ext cx="3359661"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06A8973-3362-497B-9007-F5DEC9CE8D6A}" type="slidenum">
              <a:rPr lang="en-US" smtClean="0"/>
              <a:t>‹#›</a:t>
            </a:fld>
            <a:endParaRPr lang="en-US"/>
          </a:p>
        </p:txBody>
      </p:sp>
    </p:spTree>
    <p:extLst>
      <p:ext uri="{BB962C8B-B14F-4D97-AF65-F5344CB8AC3E}">
        <p14:creationId xmlns:p14="http://schemas.microsoft.com/office/powerpoint/2010/main" val="3208204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28" name="Group 27"/>
          <p:cNvGrpSpPr/>
          <p:nvPr/>
        </p:nvGrpSpPr>
        <p:grpSpPr>
          <a:xfrm>
            <a:off x="0" y="609600"/>
            <a:ext cx="9161969" cy="1677035"/>
            <a:chOff x="0" y="2895600"/>
            <a:chExt cx="9161969" cy="1677035"/>
          </a:xfrm>
        </p:grpSpPr>
        <p:pic>
          <p:nvPicPr>
            <p:cNvPr id="29" name="Picture 2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0" name="Picture 29"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1" name="Rectangle 30"/>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3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30"/>
            <a:ext cx="6896534"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60988" y="2336874"/>
            <a:ext cx="3145080"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31638" y="3030009"/>
            <a:ext cx="336704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282646" y="2336873"/>
            <a:ext cx="3145527"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061129" y="3030009"/>
            <a:ext cx="3367044"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06A8973-3362-497B-9007-F5DEC9CE8D6A}" type="slidenum">
              <a:rPr lang="en-US" smtClean="0"/>
              <a:t>‹#›</a:t>
            </a:fld>
            <a:endParaRPr lang="en-US"/>
          </a:p>
        </p:txBody>
      </p:sp>
    </p:spTree>
    <p:extLst>
      <p:ext uri="{BB962C8B-B14F-4D97-AF65-F5344CB8AC3E}">
        <p14:creationId xmlns:p14="http://schemas.microsoft.com/office/powerpoint/2010/main" val="588760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 name="Group 14"/>
          <p:cNvGrpSpPr/>
          <p:nvPr/>
        </p:nvGrpSpPr>
        <p:grpSpPr>
          <a:xfrm>
            <a:off x="0" y="609600"/>
            <a:ext cx="9161969" cy="1677035"/>
            <a:chOff x="0" y="2895600"/>
            <a:chExt cx="9161969" cy="1677035"/>
          </a:xfrm>
        </p:grpSpPr>
        <p:pic>
          <p:nvPicPr>
            <p:cNvPr id="16" name="Picture 15"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7" name="Picture 16"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8" name="Rectangle 17"/>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A7AFF06-CDBB-4575-A3CF-D3C40F356B44}" type="datetimeFigureOut">
              <a:rPr lang="en-US" smtClean="0"/>
              <a:t>12/9/2014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330248470"/>
      </p:ext>
    </p:extLst>
  </p:cSld>
  <p:clrMapOvr>
    <a:masterClrMapping/>
  </p:clrMapOvr>
  <p:hf sldNum="0" hdr="0" dt="0"/>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slideLayout" Target="../slideLayouts/slideLayout16.xml"/><Relationship Id="rId18" Type="http://schemas.openxmlformats.org/officeDocument/2006/relationships/theme" Target="../theme/theme4.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17" Type="http://schemas.openxmlformats.org/officeDocument/2006/relationships/slideLayout" Target="../slideLayouts/slideLayout20.xml"/><Relationship Id="rId2" Type="http://schemas.openxmlformats.org/officeDocument/2006/relationships/slideLayout" Target="../slideLayouts/slideLayout5.xml"/><Relationship Id="rId16" Type="http://schemas.openxmlformats.org/officeDocument/2006/relationships/slideLayout" Target="../slideLayouts/slideLayout19.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5" Type="http://schemas.openxmlformats.org/officeDocument/2006/relationships/slideLayout" Target="../slideLayouts/slideLayout18.xml"/><Relationship Id="rId10" Type="http://schemas.openxmlformats.org/officeDocument/2006/relationships/slideLayout" Target="../slideLayouts/slideLayout13.xml"/><Relationship Id="rId19" Type="http://schemas.openxmlformats.org/officeDocument/2006/relationships/image" Target="../media/image1.png"/><Relationship Id="rId4" Type="http://schemas.openxmlformats.org/officeDocument/2006/relationships/slideLayout" Target="../slideLayouts/slideLayout7.xml"/><Relationship Id="rId9" Type="http://schemas.openxmlformats.org/officeDocument/2006/relationships/slideLayout" Target="../slideLayouts/slideLayout12.xml"/><Relationship Id="rId14"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3"/>
          <p:cNvSpPr>
            <a:spLocks noChangeArrowheads="1"/>
          </p:cNvSpPr>
          <p:nvPr userDrawn="1"/>
        </p:nvSpPr>
        <p:spPr bwMode="auto">
          <a:xfrm>
            <a:off x="66973" y="6582040"/>
            <a:ext cx="289560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a:lstStyle/>
          <a:p>
            <a:pPr eaLnBrk="0" fontAlgn="base" hangingPunct="0">
              <a:spcBef>
                <a:spcPct val="0"/>
              </a:spcBef>
              <a:spcAft>
                <a:spcPct val="0"/>
              </a:spcAft>
            </a:pPr>
            <a:r>
              <a:rPr lang="en-US" sz="900" dirty="0">
                <a:solidFill>
                  <a:srgbClr val="000000"/>
                </a:solidFill>
                <a:latin typeface="Arial" charset="0"/>
                <a:ea typeface="ＭＳ Ｐゴシック" charset="0"/>
              </a:rPr>
              <a:t>© </a:t>
            </a:r>
            <a:r>
              <a:rPr lang="en-US" sz="900" dirty="0" smtClean="0">
                <a:solidFill>
                  <a:srgbClr val="000000"/>
                </a:solidFill>
                <a:latin typeface="Arial" charset="0"/>
                <a:ea typeface="ＭＳ Ｐゴシック" charset="0"/>
              </a:rPr>
              <a:t>2015 </a:t>
            </a:r>
            <a:r>
              <a:rPr lang="en-US" sz="900" dirty="0">
                <a:solidFill>
                  <a:srgbClr val="000000"/>
                </a:solidFill>
                <a:latin typeface="Arial" charset="0"/>
                <a:ea typeface="ＭＳ Ｐゴシック" charset="0"/>
              </a:rPr>
              <a:t>Pearson Education, Inc.</a:t>
            </a:r>
          </a:p>
        </p:txBody>
      </p:sp>
    </p:spTree>
    <p:extLst>
      <p:ext uri="{BB962C8B-B14F-4D97-AF65-F5344CB8AC3E}">
        <p14:creationId xmlns:p14="http://schemas.microsoft.com/office/powerpoint/2010/main" val="3061993256"/>
      </p:ext>
    </p:extLst>
  </p:cSld>
  <p:clrMap bg1="lt1" tx1="dk1" bg2="lt2" tx2="dk2" accent1="accent1" accent2="accent2" accent3="accent3" accent4="accent4" accent5="accent5" accent6="accent6" hlink="hlink" folHlink="folHlink"/>
  <p:sldLayoutIdLst>
    <p:sldLayoutId id="2147483731" r:id="rId1"/>
  </p:sldLayoutIdLst>
  <p:txStyles>
    <p:titleStyle>
      <a:lvl1pPr algn="ctr" rtl="0" eaLnBrk="0" fontAlgn="base" hangingPunct="0">
        <a:spcBef>
          <a:spcPct val="0"/>
        </a:spcBef>
        <a:spcAft>
          <a:spcPct val="0"/>
        </a:spcAft>
        <a:defRPr sz="4400">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2"/>
          </a:solidFill>
          <a:latin typeface="Times" pitchFamily="84"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Times" pitchFamily="84"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Times" pitchFamily="84"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Times" pitchFamily="84"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Times" pitchFamily="84" charset="0"/>
        </a:defRPr>
      </a:lvl6pPr>
      <a:lvl7pPr marL="914400" algn="ctr" rtl="0" fontAlgn="base">
        <a:spcBef>
          <a:spcPct val="0"/>
        </a:spcBef>
        <a:spcAft>
          <a:spcPct val="0"/>
        </a:spcAft>
        <a:defRPr sz="4400">
          <a:solidFill>
            <a:schemeClr val="tx2"/>
          </a:solidFill>
          <a:latin typeface="Times" pitchFamily="84" charset="0"/>
        </a:defRPr>
      </a:lvl7pPr>
      <a:lvl8pPr marL="1371600" algn="ctr" rtl="0" fontAlgn="base">
        <a:spcBef>
          <a:spcPct val="0"/>
        </a:spcBef>
        <a:spcAft>
          <a:spcPct val="0"/>
        </a:spcAft>
        <a:defRPr sz="4400">
          <a:solidFill>
            <a:schemeClr val="tx2"/>
          </a:solidFill>
          <a:latin typeface="Times" pitchFamily="84" charset="0"/>
        </a:defRPr>
      </a:lvl8pPr>
      <a:lvl9pPr marL="1828800" algn="ctr" rtl="0" fontAlgn="base">
        <a:spcBef>
          <a:spcPct val="0"/>
        </a:spcBef>
        <a:spcAft>
          <a:spcPct val="0"/>
        </a:spcAft>
        <a:defRPr sz="4400">
          <a:solidFill>
            <a:schemeClr val="tx2"/>
          </a:solidFill>
          <a:latin typeface="Times" pitchFamily="8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cs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cs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cs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cs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3"/>
          <p:cNvSpPr>
            <a:spLocks noChangeArrowheads="1"/>
          </p:cNvSpPr>
          <p:nvPr userDrawn="1"/>
        </p:nvSpPr>
        <p:spPr bwMode="auto">
          <a:xfrm>
            <a:off x="66973" y="6582040"/>
            <a:ext cx="289560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a:lstStyle/>
          <a:p>
            <a:pPr eaLnBrk="0" fontAlgn="base" hangingPunct="0">
              <a:spcBef>
                <a:spcPct val="0"/>
              </a:spcBef>
              <a:spcAft>
                <a:spcPct val="0"/>
              </a:spcAft>
            </a:pPr>
            <a:r>
              <a:rPr lang="en-US" sz="900" dirty="0">
                <a:solidFill>
                  <a:srgbClr val="000000"/>
                </a:solidFill>
                <a:latin typeface="Arial" charset="0"/>
                <a:ea typeface="ＭＳ Ｐゴシック" charset="0"/>
              </a:rPr>
              <a:t>© </a:t>
            </a:r>
            <a:r>
              <a:rPr lang="en-US" sz="900" dirty="0" smtClean="0">
                <a:solidFill>
                  <a:srgbClr val="000000"/>
                </a:solidFill>
                <a:latin typeface="Arial" charset="0"/>
                <a:ea typeface="ＭＳ Ｐゴシック" charset="0"/>
              </a:rPr>
              <a:t>2015 </a:t>
            </a:r>
            <a:r>
              <a:rPr lang="en-US" sz="900" dirty="0">
                <a:solidFill>
                  <a:srgbClr val="000000"/>
                </a:solidFill>
                <a:latin typeface="Arial" charset="0"/>
                <a:ea typeface="ＭＳ Ｐゴシック" charset="0"/>
              </a:rPr>
              <a:t>Pearson Education, Inc.</a:t>
            </a:r>
          </a:p>
        </p:txBody>
      </p:sp>
    </p:spTree>
    <p:extLst>
      <p:ext uri="{BB962C8B-B14F-4D97-AF65-F5344CB8AC3E}">
        <p14:creationId xmlns:p14="http://schemas.microsoft.com/office/powerpoint/2010/main" val="1230825303"/>
      </p:ext>
    </p:extLst>
  </p:cSld>
  <p:clrMap bg1="lt1" tx1="dk1" bg2="lt2" tx2="dk2" accent1="accent1" accent2="accent2" accent3="accent3" accent4="accent4" accent5="accent5" accent6="accent6" hlink="hlink" folHlink="folHlink"/>
  <p:sldLayoutIdLst>
    <p:sldLayoutId id="2147483733" r:id="rId1"/>
  </p:sldLayoutIdLst>
  <p:txStyles>
    <p:titleStyle>
      <a:lvl1pPr algn="ctr" rtl="0" eaLnBrk="0" fontAlgn="base" hangingPunct="0">
        <a:spcBef>
          <a:spcPct val="0"/>
        </a:spcBef>
        <a:spcAft>
          <a:spcPct val="0"/>
        </a:spcAft>
        <a:defRPr sz="4400">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2"/>
          </a:solidFill>
          <a:latin typeface="Times" pitchFamily="84"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Times" pitchFamily="84"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Times" pitchFamily="84"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Times" pitchFamily="84"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Times" pitchFamily="84" charset="0"/>
        </a:defRPr>
      </a:lvl6pPr>
      <a:lvl7pPr marL="914400" algn="ctr" rtl="0" fontAlgn="base">
        <a:spcBef>
          <a:spcPct val="0"/>
        </a:spcBef>
        <a:spcAft>
          <a:spcPct val="0"/>
        </a:spcAft>
        <a:defRPr sz="4400">
          <a:solidFill>
            <a:schemeClr val="tx2"/>
          </a:solidFill>
          <a:latin typeface="Times" pitchFamily="84" charset="0"/>
        </a:defRPr>
      </a:lvl7pPr>
      <a:lvl8pPr marL="1371600" algn="ctr" rtl="0" fontAlgn="base">
        <a:spcBef>
          <a:spcPct val="0"/>
        </a:spcBef>
        <a:spcAft>
          <a:spcPct val="0"/>
        </a:spcAft>
        <a:defRPr sz="4400">
          <a:solidFill>
            <a:schemeClr val="tx2"/>
          </a:solidFill>
          <a:latin typeface="Times" pitchFamily="84" charset="0"/>
        </a:defRPr>
      </a:lvl8pPr>
      <a:lvl9pPr marL="1828800" algn="ctr" rtl="0" fontAlgn="base">
        <a:spcBef>
          <a:spcPct val="0"/>
        </a:spcBef>
        <a:spcAft>
          <a:spcPct val="0"/>
        </a:spcAft>
        <a:defRPr sz="4400">
          <a:solidFill>
            <a:schemeClr val="tx2"/>
          </a:solidFill>
          <a:latin typeface="Times" pitchFamily="8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cs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cs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cs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cs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3"/>
          <p:cNvSpPr>
            <a:spLocks noChangeArrowheads="1"/>
          </p:cNvSpPr>
          <p:nvPr userDrawn="1"/>
        </p:nvSpPr>
        <p:spPr bwMode="auto">
          <a:xfrm>
            <a:off x="66973" y="6582040"/>
            <a:ext cx="289560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a:lstStyle/>
          <a:p>
            <a:pPr eaLnBrk="0" fontAlgn="base" hangingPunct="0">
              <a:spcBef>
                <a:spcPct val="0"/>
              </a:spcBef>
              <a:spcAft>
                <a:spcPct val="0"/>
              </a:spcAft>
            </a:pPr>
            <a:r>
              <a:rPr lang="en-US" sz="900" dirty="0">
                <a:solidFill>
                  <a:srgbClr val="000000"/>
                </a:solidFill>
                <a:latin typeface="Arial" charset="0"/>
                <a:ea typeface="ＭＳ Ｐゴシック" charset="0"/>
              </a:rPr>
              <a:t>© </a:t>
            </a:r>
            <a:r>
              <a:rPr lang="en-US" sz="900" dirty="0" smtClean="0">
                <a:solidFill>
                  <a:srgbClr val="000000"/>
                </a:solidFill>
                <a:latin typeface="Arial" charset="0"/>
                <a:ea typeface="ＭＳ Ｐゴシック" charset="0"/>
              </a:rPr>
              <a:t>2015 </a:t>
            </a:r>
            <a:r>
              <a:rPr lang="en-US" sz="900" dirty="0">
                <a:solidFill>
                  <a:srgbClr val="000000"/>
                </a:solidFill>
                <a:latin typeface="Arial" charset="0"/>
                <a:ea typeface="ＭＳ Ｐゴシック" charset="0"/>
              </a:rPr>
              <a:t>Pearson Education, Inc.</a:t>
            </a:r>
          </a:p>
        </p:txBody>
      </p:sp>
    </p:spTree>
    <p:extLst>
      <p:ext uri="{BB962C8B-B14F-4D97-AF65-F5344CB8AC3E}">
        <p14:creationId xmlns:p14="http://schemas.microsoft.com/office/powerpoint/2010/main" val="797184978"/>
      </p:ext>
    </p:extLst>
  </p:cSld>
  <p:clrMap bg1="lt1" tx1="dk1" bg2="lt2" tx2="dk2" accent1="accent1" accent2="accent2" accent3="accent3" accent4="accent4" accent5="accent5" accent6="accent6" hlink="hlink" folHlink="folHlink"/>
  <p:sldLayoutIdLst>
    <p:sldLayoutId id="2147483735" r:id="rId1"/>
  </p:sldLayoutIdLst>
  <p:txStyles>
    <p:titleStyle>
      <a:lvl1pPr algn="ctr" rtl="0" eaLnBrk="0" fontAlgn="base" hangingPunct="0">
        <a:spcBef>
          <a:spcPct val="0"/>
        </a:spcBef>
        <a:spcAft>
          <a:spcPct val="0"/>
        </a:spcAft>
        <a:defRPr sz="4400">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2"/>
          </a:solidFill>
          <a:latin typeface="Times" pitchFamily="84"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Times" pitchFamily="84"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Times" pitchFamily="84"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Times" pitchFamily="84"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Times" pitchFamily="84" charset="0"/>
        </a:defRPr>
      </a:lvl6pPr>
      <a:lvl7pPr marL="914400" algn="ctr" rtl="0" fontAlgn="base">
        <a:spcBef>
          <a:spcPct val="0"/>
        </a:spcBef>
        <a:spcAft>
          <a:spcPct val="0"/>
        </a:spcAft>
        <a:defRPr sz="4400">
          <a:solidFill>
            <a:schemeClr val="tx2"/>
          </a:solidFill>
          <a:latin typeface="Times" pitchFamily="84" charset="0"/>
        </a:defRPr>
      </a:lvl7pPr>
      <a:lvl8pPr marL="1371600" algn="ctr" rtl="0" fontAlgn="base">
        <a:spcBef>
          <a:spcPct val="0"/>
        </a:spcBef>
        <a:spcAft>
          <a:spcPct val="0"/>
        </a:spcAft>
        <a:defRPr sz="4400">
          <a:solidFill>
            <a:schemeClr val="tx2"/>
          </a:solidFill>
          <a:latin typeface="Times" pitchFamily="84" charset="0"/>
        </a:defRPr>
      </a:lvl8pPr>
      <a:lvl9pPr marL="1828800" algn="ctr" rtl="0" fontAlgn="base">
        <a:spcBef>
          <a:spcPct val="0"/>
        </a:spcBef>
        <a:spcAft>
          <a:spcPct val="0"/>
        </a:spcAft>
        <a:defRPr sz="4400">
          <a:solidFill>
            <a:schemeClr val="tx2"/>
          </a:solidFill>
          <a:latin typeface="Times" pitchFamily="8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cs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cs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cs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cs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7" name="Picture 3" descr="C:\Users\James\Desktop\msft\Berlin\build Assets\hashOverlaySD-FullResolve.png"/>
          <p:cNvPicPr>
            <a:picLocks noChangeAspect="1" noChangeArrowheads="1"/>
          </p:cNvPicPr>
          <p:nvPr/>
        </p:nvPicPr>
        <p:blipFill>
          <a:blip r:embed="rId19">
            <a:alphaModFix amt="10000"/>
            <a:extLst>
              <a:ext uri="{28A0092B-C50C-407E-A947-70E740481C1C}">
                <a14:useLocalDpi xmlns:a14="http://schemas.microsoft.com/office/drawing/2010/main" val="0"/>
              </a:ext>
            </a:extLst>
          </a:blip>
          <a:srcRect/>
          <a:stretch>
            <a:fillRect/>
          </a:stretch>
        </p:blipFill>
        <p:spPr bwMode="auto">
          <a:xfrm>
            <a:off x="0" y="1"/>
            <a:ext cx="9144000" cy="6858000"/>
          </a:xfrm>
          <a:prstGeom prst="rect">
            <a:avLst/>
          </a:prstGeom>
          <a:extLst>
            <a:ext uri="{909E8E84-426E-40dd-AFC4-6F175D3DCCD1}">
              <a14:hiddenFill xmlns="" xmlns:a14="http://schemas.microsoft.com/office/drawing/2010/main">
                <a:solidFill>
                  <a:srgbClr val="FFFFFF"/>
                </a:solidFill>
              </a14:hiddenFill>
            </a:ext>
          </a:extLst>
        </p:spPr>
      </p:pic>
      <p:sp>
        <p:nvSpPr>
          <p:cNvPr id="2" name="Title Placeholder 1"/>
          <p:cNvSpPr>
            <a:spLocks noGrp="1"/>
          </p:cNvSpPr>
          <p:nvPr>
            <p:ph type="title"/>
          </p:nvPr>
        </p:nvSpPr>
        <p:spPr>
          <a:xfrm>
            <a:off x="531639" y="753228"/>
            <a:ext cx="6896534"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3400" y="2336873"/>
            <a:ext cx="6887389"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367881" y="5936188"/>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E1C0E2FB-B3CD-4855-ABEA-9D5485B2E783}" type="datetimeFigureOut">
              <a:rPr lang="en-US" dirty="0"/>
              <a:t>12/9/2014</a:t>
            </a:fld>
            <a:endParaRPr lang="en-US" dirty="0"/>
          </a:p>
        </p:txBody>
      </p:sp>
      <p:sp>
        <p:nvSpPr>
          <p:cNvPr id="5" name="Footer Placeholder 4"/>
          <p:cNvSpPr>
            <a:spLocks noGrp="1"/>
          </p:cNvSpPr>
          <p:nvPr>
            <p:ph type="ftr" sz="quarter" idx="3"/>
          </p:nvPr>
        </p:nvSpPr>
        <p:spPr>
          <a:xfrm>
            <a:off x="533400" y="5936189"/>
            <a:ext cx="4834673"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848600" y="753228"/>
            <a:ext cx="1157674"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extLst>
      <p:ext uri="{BB962C8B-B14F-4D97-AF65-F5344CB8AC3E}">
        <p14:creationId xmlns:p14="http://schemas.microsoft.com/office/powerpoint/2010/main" val="1757953622"/>
      </p:ext>
    </p:extLst>
  </p:cSld>
  <p:clrMap bg1="dk1" tx1="lt1" bg2="dk2" tx2="lt2" accent1="accent1" accent2="accent2" accent3="accent3" accent4="accent4" accent5="accent5" accent6="accent6" hlink="hlink" folHlink="folHlink"/>
  <p:sldLayoutIdLst>
    <p:sldLayoutId id="2147484107" r:id="rId1"/>
    <p:sldLayoutId id="2147484108" r:id="rId2"/>
    <p:sldLayoutId id="2147484109" r:id="rId3"/>
    <p:sldLayoutId id="2147484110" r:id="rId4"/>
    <p:sldLayoutId id="2147484111" r:id="rId5"/>
    <p:sldLayoutId id="2147484112" r:id="rId6"/>
    <p:sldLayoutId id="2147484113" r:id="rId7"/>
    <p:sldLayoutId id="2147484114" r:id="rId8"/>
    <p:sldLayoutId id="2147484115" r:id="rId9"/>
    <p:sldLayoutId id="2147484116" r:id="rId10"/>
    <p:sldLayoutId id="2147484117" r:id="rId11"/>
    <p:sldLayoutId id="2147484118" r:id="rId12"/>
    <p:sldLayoutId id="2147484119" r:id="rId13"/>
    <p:sldLayoutId id="2147484120" r:id="rId14"/>
    <p:sldLayoutId id="2147484121" r:id="rId15"/>
    <p:sldLayoutId id="2147484122" r:id="rId16"/>
    <p:sldLayoutId id="2147484123"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DNA REPLICATION</a:t>
            </a:r>
            <a:endParaRPr lang="en-US" dirty="0"/>
          </a:p>
        </p:txBody>
      </p:sp>
      <p:sp>
        <p:nvSpPr>
          <p:cNvPr id="3" name="Subtitle 2"/>
          <p:cNvSpPr>
            <a:spLocks noGrp="1"/>
          </p:cNvSpPr>
          <p:nvPr>
            <p:ph idx="1"/>
          </p:nvPr>
        </p:nvSpPr>
        <p:spPr/>
        <p:txBody>
          <a:bodyPr>
            <a:normAutofit/>
          </a:bodyPr>
          <a:lstStyle/>
          <a:p>
            <a:r>
              <a:rPr lang="en-US" sz="2800" dirty="0" smtClean="0"/>
              <a:t>Making sister chromatids!</a:t>
            </a:r>
            <a:endParaRPr lang="en-US" sz="2800" dirty="0"/>
          </a:p>
        </p:txBody>
      </p:sp>
      <p:pic>
        <p:nvPicPr>
          <p:cNvPr id="1026" name="Picture 2" descr="http://home.comcast.net/~clupold96/images/notes/chromosomes/single_to_double_stranded_chromosome.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7572" y="2942020"/>
            <a:ext cx="5232912" cy="34968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37212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DNA replication proceeds in two directions at many sites simultaneously</a:t>
            </a:r>
            <a:endParaRPr lang="en-US" dirty="0"/>
          </a:p>
        </p:txBody>
      </p:sp>
      <p:sp>
        <p:nvSpPr>
          <p:cNvPr id="3" name="Content Placeholder 2"/>
          <p:cNvSpPr>
            <a:spLocks noGrp="1"/>
          </p:cNvSpPr>
          <p:nvPr>
            <p:ph idx="1"/>
          </p:nvPr>
        </p:nvSpPr>
        <p:spPr>
          <a:xfrm>
            <a:off x="540784" y="2232098"/>
            <a:ext cx="8098249" cy="3599316"/>
          </a:xfrm>
        </p:spPr>
        <p:txBody>
          <a:bodyPr>
            <a:normAutofit/>
          </a:bodyPr>
          <a:lstStyle/>
          <a:p>
            <a:r>
              <a:rPr lang="en-US" sz="2800" dirty="0" smtClean="0"/>
              <a:t>Replication of a DNA molecule begins at sites called </a:t>
            </a:r>
            <a:r>
              <a:rPr lang="en-US" sz="2800" b="1" u="sng" dirty="0" smtClean="0"/>
              <a:t>origins of replication</a:t>
            </a:r>
            <a:r>
              <a:rPr lang="en-US" sz="2800" dirty="0"/>
              <a:t>:</a:t>
            </a:r>
            <a:r>
              <a:rPr lang="en-US" sz="2800" dirty="0" smtClean="0"/>
              <a:t> short stretches of DNA having a specific sequence of nucleotides. </a:t>
            </a:r>
          </a:p>
          <a:p>
            <a:r>
              <a:rPr lang="en-US" sz="2800" dirty="0" smtClean="0"/>
              <a:t>Proteins that initiate DNA replication</a:t>
            </a:r>
          </a:p>
          <a:p>
            <a:pPr lvl="1"/>
            <a:r>
              <a:rPr lang="en-US" sz="2400" dirty="0" smtClean="0"/>
              <a:t>attach to the DNA at the origin of replication and</a:t>
            </a:r>
          </a:p>
          <a:p>
            <a:pPr lvl="1"/>
            <a:r>
              <a:rPr lang="en-US" sz="2400" dirty="0" smtClean="0"/>
              <a:t>separate the two strands of the double helix.</a:t>
            </a:r>
          </a:p>
          <a:p>
            <a:r>
              <a:rPr lang="en-US" sz="2800" dirty="0" smtClean="0"/>
              <a:t>Replication then proceeds in both directions, creating replication “</a:t>
            </a:r>
            <a:r>
              <a:rPr lang="en-US" sz="2800" dirty="0"/>
              <a:t>bubbles</a:t>
            </a:r>
            <a:r>
              <a:rPr lang="en-US" sz="2800" dirty="0" smtClean="0"/>
              <a:t>.” </a:t>
            </a:r>
            <a:endParaRPr lang="en-US" sz="2800" dirty="0"/>
          </a:p>
        </p:txBody>
      </p:sp>
    </p:spTree>
    <p:extLst>
      <p:ext uri="{BB962C8B-B14F-4D97-AF65-F5344CB8AC3E}">
        <p14:creationId xmlns:p14="http://schemas.microsoft.com/office/powerpoint/2010/main" val="8754100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4" descr="10_05aReplicationBubbles-U.jpg"/>
          <p:cNvPicPr>
            <a:picLocks noChangeAspect="1"/>
          </p:cNvPicPr>
          <p:nvPr/>
        </p:nvPicPr>
        <p:blipFill rotWithShape="1">
          <a:blip r:embed="rId3" cstate="email">
            <a:extLst>
              <a:ext uri="{28A0092B-C50C-407E-A947-70E740481C1C}">
                <a14:useLocalDpi xmlns:a14="http://schemas.microsoft.com/office/drawing/2010/main" val="0"/>
              </a:ext>
            </a:extLst>
          </a:blip>
          <a:srcRect b="3045"/>
          <a:stretch/>
        </p:blipFill>
        <p:spPr>
          <a:xfrm>
            <a:off x="905256" y="137160"/>
            <a:ext cx="7333488" cy="6383212"/>
          </a:xfrm>
          <a:prstGeom prst="rect">
            <a:avLst/>
          </a:prstGeom>
        </p:spPr>
      </p:pic>
      <p:sp>
        <p:nvSpPr>
          <p:cNvPr id="9217" name="Rectangle 3"/>
          <p:cNvSpPr>
            <a:spLocks noGrp="1" noChangeArrowheads="1"/>
          </p:cNvSpPr>
          <p:nvPr>
            <p:ph type="ctrTitle"/>
          </p:nvPr>
        </p:nvSpPr>
        <p:spPr bwMode="auto">
          <a:xfrm>
            <a:off x="20638" y="0"/>
            <a:ext cx="5648325" cy="30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en-US" sz="1200" dirty="0">
                <a:latin typeface="Arial" charset="0"/>
              </a:rPr>
              <a:t>Figure </a:t>
            </a:r>
            <a:r>
              <a:rPr lang="en-US" sz="1200" dirty="0" smtClean="0">
                <a:latin typeface="Arial" charset="0"/>
              </a:rPr>
              <a:t>10.5a</a:t>
            </a:r>
            <a:endParaRPr lang="en-US" sz="1200" dirty="0">
              <a:latin typeface="Arial" charset="0"/>
            </a:endParaRPr>
          </a:p>
        </p:txBody>
      </p:sp>
      <p:sp>
        <p:nvSpPr>
          <p:cNvPr id="5" name="Text Box 31"/>
          <p:cNvSpPr txBox="1">
            <a:spLocks noChangeArrowheads="1"/>
          </p:cNvSpPr>
          <p:nvPr/>
        </p:nvSpPr>
        <p:spPr bwMode="auto">
          <a:xfrm>
            <a:off x="935720" y="334248"/>
            <a:ext cx="1230389" cy="794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lnSpc>
                <a:spcPts val="2060"/>
              </a:lnSpc>
              <a:spcBef>
                <a:spcPct val="0"/>
              </a:spcBef>
              <a:spcAft>
                <a:spcPct val="0"/>
              </a:spcAft>
            </a:pPr>
            <a:r>
              <a:rPr lang="en-US" sz="1800" dirty="0" smtClean="0">
                <a:solidFill>
                  <a:srgbClr val="000000"/>
                </a:solidFill>
                <a:latin typeface="Arial" charset="0"/>
              </a:rPr>
              <a:t>Parental</a:t>
            </a:r>
            <a:br>
              <a:rPr lang="en-US" sz="1800" dirty="0" smtClean="0">
                <a:solidFill>
                  <a:srgbClr val="000000"/>
                </a:solidFill>
                <a:latin typeface="Arial" charset="0"/>
              </a:rPr>
            </a:br>
            <a:r>
              <a:rPr lang="en-US" sz="1800" dirty="0" smtClean="0">
                <a:solidFill>
                  <a:srgbClr val="000000"/>
                </a:solidFill>
                <a:latin typeface="Arial" charset="0"/>
              </a:rPr>
              <a:t>DNA</a:t>
            </a:r>
            <a:br>
              <a:rPr lang="en-US" sz="1800" dirty="0" smtClean="0">
                <a:solidFill>
                  <a:srgbClr val="000000"/>
                </a:solidFill>
                <a:latin typeface="Arial" charset="0"/>
              </a:rPr>
            </a:br>
            <a:r>
              <a:rPr lang="en-US" sz="1800" dirty="0" smtClean="0">
                <a:solidFill>
                  <a:srgbClr val="000000"/>
                </a:solidFill>
                <a:latin typeface="Arial" charset="0"/>
              </a:rPr>
              <a:t>molecule</a:t>
            </a:r>
            <a:endParaRPr lang="en-US" sz="1800" dirty="0">
              <a:solidFill>
                <a:srgbClr val="000000"/>
              </a:solidFill>
              <a:latin typeface="Arial" charset="0"/>
            </a:endParaRPr>
          </a:p>
        </p:txBody>
      </p:sp>
      <p:sp>
        <p:nvSpPr>
          <p:cNvPr id="3" name="Left Brace 2"/>
          <p:cNvSpPr/>
          <p:nvPr/>
        </p:nvSpPr>
        <p:spPr bwMode="auto">
          <a:xfrm>
            <a:off x="2238375" y="352425"/>
            <a:ext cx="101600" cy="234950"/>
          </a:xfrm>
          <a:prstGeom prst="leftBrace">
            <a:avLst>
              <a:gd name="adj1" fmla="val 28333"/>
              <a:gd name="adj2" fmla="val 48571"/>
            </a:avLst>
          </a:prstGeom>
          <a:noFill/>
          <a:ln w="12700" cap="flat" cmpd="sng" algn="ctr">
            <a:solidFill>
              <a:schemeClr val="tx1"/>
            </a:solidFill>
            <a:prstDash val="solid"/>
            <a:round/>
            <a:headEnd type="none" w="med" len="med"/>
            <a:tailEnd type="none" w="med" len="med"/>
          </a:ln>
          <a:effectLst/>
          <a:extLst/>
        </p:spPr>
        <p:txBody>
          <a:bodyPr rtlCol="0" anchor="ctr"/>
          <a:lstStyle/>
          <a:p>
            <a:pPr algn="ctr" eaLnBrk="0" fontAlgn="base" hangingPunct="0">
              <a:spcBef>
                <a:spcPct val="0"/>
              </a:spcBef>
              <a:spcAft>
                <a:spcPct val="0"/>
              </a:spcAft>
            </a:pPr>
            <a:endParaRPr lang="en-US" sz="2400" b="1">
              <a:solidFill>
                <a:srgbClr val="000000"/>
              </a:solidFill>
              <a:ea typeface="ＭＳ Ｐゴシック" charset="0"/>
            </a:endParaRPr>
          </a:p>
        </p:txBody>
      </p:sp>
      <p:cxnSp>
        <p:nvCxnSpPr>
          <p:cNvPr id="8" name="Straight Connector 7"/>
          <p:cNvCxnSpPr/>
          <p:nvPr/>
        </p:nvCxnSpPr>
        <p:spPr bwMode="auto">
          <a:xfrm>
            <a:off x="3146425" y="730250"/>
            <a:ext cx="0" cy="222250"/>
          </a:xfrm>
          <a:prstGeom prst="line">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Straight Connector 9"/>
          <p:cNvCxnSpPr/>
          <p:nvPr/>
        </p:nvCxnSpPr>
        <p:spPr bwMode="auto">
          <a:xfrm>
            <a:off x="3146425" y="1473200"/>
            <a:ext cx="0" cy="222250"/>
          </a:xfrm>
          <a:prstGeom prst="line">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Left Brace 10"/>
          <p:cNvSpPr/>
          <p:nvPr/>
        </p:nvSpPr>
        <p:spPr bwMode="auto">
          <a:xfrm rot="16200000">
            <a:off x="3045803" y="2302551"/>
            <a:ext cx="196065" cy="1159912"/>
          </a:xfrm>
          <a:prstGeom prst="leftBrace">
            <a:avLst>
              <a:gd name="adj1" fmla="val 52636"/>
              <a:gd name="adj2" fmla="val 50213"/>
            </a:avLst>
          </a:prstGeom>
          <a:noFill/>
          <a:ln w="12700" cap="flat" cmpd="sng" algn="ctr">
            <a:solidFill>
              <a:schemeClr val="tx1"/>
            </a:solidFill>
            <a:prstDash val="solid"/>
            <a:round/>
            <a:headEnd type="none" w="med" len="med"/>
            <a:tailEnd type="none" w="med" len="med"/>
          </a:ln>
          <a:effectLst/>
          <a:extLst/>
        </p:spPr>
        <p:txBody>
          <a:bodyPr rtlCol="0" anchor="ctr"/>
          <a:lstStyle/>
          <a:p>
            <a:pPr algn="ctr" eaLnBrk="0" fontAlgn="base" hangingPunct="0">
              <a:spcBef>
                <a:spcPct val="0"/>
              </a:spcBef>
              <a:spcAft>
                <a:spcPct val="0"/>
              </a:spcAft>
            </a:pPr>
            <a:endParaRPr lang="en-US" sz="2400" b="1">
              <a:solidFill>
                <a:srgbClr val="000000"/>
              </a:solidFill>
              <a:ea typeface="ＭＳ Ｐゴシック" charset="0"/>
            </a:endParaRPr>
          </a:p>
        </p:txBody>
      </p:sp>
      <p:cxnSp>
        <p:nvCxnSpPr>
          <p:cNvPr id="12" name="Straight Connector 11"/>
          <p:cNvCxnSpPr>
            <a:endCxn id="3" idx="1"/>
          </p:cNvCxnSpPr>
          <p:nvPr/>
        </p:nvCxnSpPr>
        <p:spPr bwMode="auto">
          <a:xfrm flipV="1">
            <a:off x="1879600" y="466543"/>
            <a:ext cx="358775" cy="182"/>
          </a:xfrm>
          <a:prstGeom prst="line">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Straight Connector 13"/>
          <p:cNvCxnSpPr/>
          <p:nvPr/>
        </p:nvCxnSpPr>
        <p:spPr bwMode="auto">
          <a:xfrm flipH="1">
            <a:off x="5424714" y="1142093"/>
            <a:ext cx="399143" cy="644071"/>
          </a:xfrm>
          <a:prstGeom prst="line">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Straight Connector 15"/>
          <p:cNvCxnSpPr/>
          <p:nvPr/>
        </p:nvCxnSpPr>
        <p:spPr bwMode="auto">
          <a:xfrm flipH="1">
            <a:off x="5533571" y="1459593"/>
            <a:ext cx="299358" cy="535214"/>
          </a:xfrm>
          <a:prstGeom prst="line">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Text Box 31"/>
          <p:cNvSpPr txBox="1">
            <a:spLocks noChangeArrowheads="1"/>
          </p:cNvSpPr>
          <p:nvPr/>
        </p:nvSpPr>
        <p:spPr bwMode="auto">
          <a:xfrm>
            <a:off x="2583476" y="964023"/>
            <a:ext cx="1457201" cy="530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lnSpc>
                <a:spcPts val="2060"/>
              </a:lnSpc>
              <a:spcBef>
                <a:spcPct val="0"/>
              </a:spcBef>
              <a:spcAft>
                <a:spcPct val="0"/>
              </a:spcAft>
            </a:pPr>
            <a:r>
              <a:rPr lang="en-US" sz="1800" dirty="0" smtClean="0">
                <a:solidFill>
                  <a:srgbClr val="000000"/>
                </a:solidFill>
                <a:latin typeface="Arial" charset="0"/>
              </a:rPr>
              <a:t>Origin of</a:t>
            </a:r>
            <a:br>
              <a:rPr lang="en-US" sz="1800" dirty="0" smtClean="0">
                <a:solidFill>
                  <a:srgbClr val="000000"/>
                </a:solidFill>
                <a:latin typeface="Arial" charset="0"/>
              </a:rPr>
            </a:br>
            <a:r>
              <a:rPr lang="en-US" sz="1800" dirty="0" smtClean="0">
                <a:solidFill>
                  <a:srgbClr val="000000"/>
                </a:solidFill>
                <a:latin typeface="Arial" charset="0"/>
              </a:rPr>
              <a:t>replication</a:t>
            </a:r>
            <a:endParaRPr lang="en-US" sz="1800" dirty="0">
              <a:solidFill>
                <a:srgbClr val="000000"/>
              </a:solidFill>
              <a:latin typeface="Arial" charset="0"/>
            </a:endParaRPr>
          </a:p>
        </p:txBody>
      </p:sp>
      <p:sp>
        <p:nvSpPr>
          <p:cNvPr id="19" name="Text Box 31"/>
          <p:cNvSpPr txBox="1">
            <a:spLocks noChangeArrowheads="1"/>
          </p:cNvSpPr>
          <p:nvPr/>
        </p:nvSpPr>
        <p:spPr bwMode="auto">
          <a:xfrm>
            <a:off x="5871120" y="985016"/>
            <a:ext cx="1905874" cy="266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lnSpc>
                <a:spcPts val="2060"/>
              </a:lnSpc>
              <a:spcBef>
                <a:spcPct val="0"/>
              </a:spcBef>
              <a:spcAft>
                <a:spcPct val="0"/>
              </a:spcAft>
            </a:pPr>
            <a:r>
              <a:rPr lang="en-US" sz="1800" dirty="0" smtClean="0">
                <a:solidFill>
                  <a:srgbClr val="000000"/>
                </a:solidFill>
                <a:latin typeface="Arial" charset="0"/>
              </a:rPr>
              <a:t>Parental strand</a:t>
            </a:r>
            <a:endParaRPr lang="en-US" sz="1800" dirty="0">
              <a:solidFill>
                <a:srgbClr val="000000"/>
              </a:solidFill>
              <a:latin typeface="Arial" charset="0"/>
            </a:endParaRPr>
          </a:p>
        </p:txBody>
      </p:sp>
      <p:sp>
        <p:nvSpPr>
          <p:cNvPr id="20" name="Text Box 31"/>
          <p:cNvSpPr txBox="1">
            <a:spLocks noChangeArrowheads="1"/>
          </p:cNvSpPr>
          <p:nvPr/>
        </p:nvSpPr>
        <p:spPr bwMode="auto">
          <a:xfrm>
            <a:off x="5871120" y="1310401"/>
            <a:ext cx="2325682" cy="266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lnSpc>
                <a:spcPts val="2060"/>
              </a:lnSpc>
              <a:spcBef>
                <a:spcPct val="0"/>
              </a:spcBef>
              <a:spcAft>
                <a:spcPct val="0"/>
              </a:spcAft>
            </a:pPr>
            <a:r>
              <a:rPr lang="en-US" sz="1800" dirty="0" smtClean="0">
                <a:solidFill>
                  <a:srgbClr val="000000"/>
                </a:solidFill>
                <a:latin typeface="Arial" charset="0"/>
              </a:rPr>
              <a:t>Daughter strand</a:t>
            </a:r>
            <a:endParaRPr lang="en-US" sz="1800" dirty="0">
              <a:solidFill>
                <a:srgbClr val="000000"/>
              </a:solidFill>
              <a:latin typeface="Arial" charset="0"/>
            </a:endParaRPr>
          </a:p>
        </p:txBody>
      </p:sp>
      <p:sp>
        <p:nvSpPr>
          <p:cNvPr id="21" name="Text Box 31"/>
          <p:cNvSpPr txBox="1">
            <a:spLocks noChangeArrowheads="1"/>
          </p:cNvSpPr>
          <p:nvPr/>
        </p:nvSpPr>
        <p:spPr bwMode="auto">
          <a:xfrm>
            <a:off x="2656944" y="3000299"/>
            <a:ext cx="1457201" cy="266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lnSpc>
                <a:spcPts val="2060"/>
              </a:lnSpc>
              <a:spcBef>
                <a:spcPct val="0"/>
              </a:spcBef>
              <a:spcAft>
                <a:spcPct val="0"/>
              </a:spcAft>
            </a:pPr>
            <a:r>
              <a:rPr lang="en-US" sz="1800" dirty="0" smtClean="0">
                <a:solidFill>
                  <a:srgbClr val="000000"/>
                </a:solidFill>
                <a:latin typeface="Arial" charset="0"/>
              </a:rPr>
              <a:t>“Bubble”</a:t>
            </a:r>
            <a:endParaRPr lang="en-US" sz="1800" dirty="0">
              <a:solidFill>
                <a:srgbClr val="000000"/>
              </a:solidFill>
              <a:latin typeface="Arial" charset="0"/>
            </a:endParaRPr>
          </a:p>
        </p:txBody>
      </p:sp>
      <p:sp>
        <p:nvSpPr>
          <p:cNvPr id="22" name="Text Box 31"/>
          <p:cNvSpPr txBox="1">
            <a:spLocks noChangeArrowheads="1"/>
          </p:cNvSpPr>
          <p:nvPr/>
        </p:nvSpPr>
        <p:spPr bwMode="auto">
          <a:xfrm>
            <a:off x="938681" y="5459392"/>
            <a:ext cx="1230389" cy="1058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lnSpc>
                <a:spcPts val="2060"/>
              </a:lnSpc>
              <a:spcBef>
                <a:spcPct val="0"/>
              </a:spcBef>
              <a:spcAft>
                <a:spcPct val="0"/>
              </a:spcAft>
            </a:pPr>
            <a:r>
              <a:rPr lang="en-US" sz="1800" dirty="0" smtClean="0">
                <a:solidFill>
                  <a:srgbClr val="000000"/>
                </a:solidFill>
                <a:latin typeface="Arial" charset="0"/>
              </a:rPr>
              <a:t>Two</a:t>
            </a:r>
            <a:br>
              <a:rPr lang="en-US" sz="1800" dirty="0" smtClean="0">
                <a:solidFill>
                  <a:srgbClr val="000000"/>
                </a:solidFill>
                <a:latin typeface="Arial" charset="0"/>
              </a:rPr>
            </a:br>
            <a:r>
              <a:rPr lang="en-US" sz="1800" dirty="0" smtClean="0">
                <a:solidFill>
                  <a:srgbClr val="000000"/>
                </a:solidFill>
                <a:latin typeface="Arial" charset="0"/>
              </a:rPr>
              <a:t>daughter</a:t>
            </a:r>
            <a:br>
              <a:rPr lang="en-US" sz="1800" dirty="0" smtClean="0">
                <a:solidFill>
                  <a:srgbClr val="000000"/>
                </a:solidFill>
                <a:latin typeface="Arial" charset="0"/>
              </a:rPr>
            </a:br>
            <a:r>
              <a:rPr lang="en-US" sz="1800" dirty="0" smtClean="0">
                <a:solidFill>
                  <a:srgbClr val="000000"/>
                </a:solidFill>
                <a:latin typeface="Arial" charset="0"/>
              </a:rPr>
              <a:t>DNA</a:t>
            </a:r>
            <a:br>
              <a:rPr lang="en-US" sz="1800" dirty="0" smtClean="0">
                <a:solidFill>
                  <a:srgbClr val="000000"/>
                </a:solidFill>
                <a:latin typeface="Arial" charset="0"/>
              </a:rPr>
            </a:br>
            <a:r>
              <a:rPr lang="en-US" sz="1800" dirty="0" smtClean="0">
                <a:solidFill>
                  <a:srgbClr val="000000"/>
                </a:solidFill>
                <a:latin typeface="Arial" charset="0"/>
              </a:rPr>
              <a:t>molecules</a:t>
            </a:r>
            <a:endParaRPr lang="en-US" sz="1800" dirty="0">
              <a:solidFill>
                <a:srgbClr val="000000"/>
              </a:solidFill>
              <a:latin typeface="Arial" charset="0"/>
            </a:endParaRPr>
          </a:p>
        </p:txBody>
      </p:sp>
      <p:sp>
        <p:nvSpPr>
          <p:cNvPr id="23" name="Left Brace 22"/>
          <p:cNvSpPr/>
          <p:nvPr/>
        </p:nvSpPr>
        <p:spPr bwMode="auto">
          <a:xfrm>
            <a:off x="2153887" y="5648325"/>
            <a:ext cx="196065" cy="876300"/>
          </a:xfrm>
          <a:prstGeom prst="leftBrace">
            <a:avLst>
              <a:gd name="adj1" fmla="val 52636"/>
              <a:gd name="adj2" fmla="val 50213"/>
            </a:avLst>
          </a:prstGeom>
          <a:noFill/>
          <a:ln w="12700" cap="flat" cmpd="sng" algn="ctr">
            <a:solidFill>
              <a:schemeClr val="tx1"/>
            </a:solidFill>
            <a:prstDash val="solid"/>
            <a:round/>
            <a:headEnd type="none" w="med" len="med"/>
            <a:tailEnd type="none" w="med" len="med"/>
          </a:ln>
          <a:effectLst/>
          <a:extLst/>
        </p:spPr>
        <p:txBody>
          <a:bodyPr rtlCol="0" anchor="ctr"/>
          <a:lstStyle/>
          <a:p>
            <a:pPr algn="ctr" eaLnBrk="0" fontAlgn="base" hangingPunct="0">
              <a:spcBef>
                <a:spcPct val="0"/>
              </a:spcBef>
              <a:spcAft>
                <a:spcPct val="0"/>
              </a:spcAft>
            </a:pPr>
            <a:endParaRPr lang="en-US" sz="2400" b="1">
              <a:solidFill>
                <a:srgbClr val="000000"/>
              </a:solidFill>
              <a:ea typeface="ＭＳ Ｐゴシック" charset="0"/>
            </a:endParaRPr>
          </a:p>
        </p:txBody>
      </p:sp>
      <p:cxnSp>
        <p:nvCxnSpPr>
          <p:cNvPr id="24" name="Straight Connector 23"/>
          <p:cNvCxnSpPr>
            <a:endCxn id="23" idx="1"/>
          </p:cNvCxnSpPr>
          <p:nvPr/>
        </p:nvCxnSpPr>
        <p:spPr bwMode="auto">
          <a:xfrm flipV="1">
            <a:off x="1482725" y="6088342"/>
            <a:ext cx="671162" cy="1308"/>
          </a:xfrm>
          <a:prstGeom prst="line">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757989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DNA replication proceeds in two directions at many sites simultaneously</a:t>
            </a:r>
            <a:endParaRPr lang="en-US" dirty="0"/>
          </a:p>
        </p:txBody>
      </p:sp>
      <p:sp>
        <p:nvSpPr>
          <p:cNvPr id="3" name="Content Placeholder 2"/>
          <p:cNvSpPr>
            <a:spLocks noGrp="1"/>
          </p:cNvSpPr>
          <p:nvPr>
            <p:ph idx="1"/>
          </p:nvPr>
        </p:nvSpPr>
        <p:spPr>
          <a:xfrm>
            <a:off x="533400" y="2336873"/>
            <a:ext cx="7941860" cy="3599316"/>
          </a:xfrm>
        </p:spPr>
        <p:txBody>
          <a:bodyPr>
            <a:normAutofit/>
          </a:bodyPr>
          <a:lstStyle/>
          <a:p>
            <a:r>
              <a:rPr lang="en-US" sz="2800" dirty="0" smtClean="0"/>
              <a:t>DNA replication occurs in the 5</a:t>
            </a:r>
            <a:r>
              <a:rPr lang="en-US" sz="2800" dirty="0" smtClean="0">
                <a:sym typeface="Symbol" charset="0"/>
              </a:rPr>
              <a:t></a:t>
            </a:r>
            <a:r>
              <a:rPr lang="en-US" sz="2800" dirty="0" smtClean="0"/>
              <a:t> to 3</a:t>
            </a:r>
            <a:r>
              <a:rPr lang="en-US" sz="2800" dirty="0" smtClean="0">
                <a:sym typeface="Symbol" charset="0"/>
              </a:rPr>
              <a:t></a:t>
            </a:r>
            <a:r>
              <a:rPr lang="en-US" sz="2800" dirty="0" smtClean="0"/>
              <a:t> direction.</a:t>
            </a:r>
          </a:p>
          <a:p>
            <a:pPr lvl="1"/>
            <a:r>
              <a:rPr lang="en-US" sz="2400" b="1" u="sng" dirty="0" smtClean="0"/>
              <a:t>DNA polymerase</a:t>
            </a:r>
            <a:r>
              <a:rPr lang="en-US" sz="2400" dirty="0" smtClean="0"/>
              <a:t>  only reads the </a:t>
            </a:r>
            <a:r>
              <a:rPr lang="en-US" sz="2400" dirty="0"/>
              <a:t>template 3</a:t>
            </a:r>
            <a:r>
              <a:rPr lang="en-US" sz="2400" dirty="0">
                <a:sym typeface="Symbol" charset="0"/>
              </a:rPr>
              <a:t></a:t>
            </a:r>
            <a:r>
              <a:rPr lang="en-US" sz="2400" dirty="0"/>
              <a:t> to 5</a:t>
            </a:r>
            <a:r>
              <a:rPr lang="en-US" sz="2400" dirty="0" smtClean="0">
                <a:sym typeface="Symbol" charset="0"/>
              </a:rPr>
              <a:t>. </a:t>
            </a:r>
          </a:p>
          <a:p>
            <a:pPr lvl="1"/>
            <a:r>
              <a:rPr lang="en-US" sz="2400" dirty="0" smtClean="0">
                <a:sym typeface="Symbol" charset="0"/>
              </a:rPr>
              <a:t>New strand then goes </a:t>
            </a:r>
            <a:r>
              <a:rPr lang="en-US" sz="2400" dirty="0" smtClean="0"/>
              <a:t>5</a:t>
            </a:r>
            <a:r>
              <a:rPr lang="en-US" sz="2400" dirty="0">
                <a:sym typeface="Symbol" charset="0"/>
              </a:rPr>
              <a:t></a:t>
            </a:r>
            <a:r>
              <a:rPr lang="en-US" sz="2400" dirty="0"/>
              <a:t> to 3</a:t>
            </a:r>
            <a:r>
              <a:rPr lang="en-US" sz="2400" dirty="0" smtClean="0">
                <a:sym typeface="Symbol" charset="0"/>
              </a:rPr>
              <a:t> as it is built. </a:t>
            </a:r>
            <a:r>
              <a:rPr lang="en-US" sz="2400" dirty="0" smtClean="0"/>
              <a:t> </a:t>
            </a:r>
          </a:p>
          <a:p>
            <a:pPr lvl="1"/>
            <a:r>
              <a:rPr lang="en-US" sz="2400" dirty="0" smtClean="0"/>
              <a:t>Because of this: Replication is discontinuous on the 5</a:t>
            </a:r>
            <a:r>
              <a:rPr lang="en-US" sz="2400" dirty="0" smtClean="0">
                <a:sym typeface="Symbol" charset="0"/>
              </a:rPr>
              <a:t></a:t>
            </a:r>
            <a:r>
              <a:rPr lang="en-US" sz="2400" dirty="0" smtClean="0"/>
              <a:t> to 3</a:t>
            </a:r>
            <a:r>
              <a:rPr lang="en-US" sz="2400" dirty="0" smtClean="0">
                <a:sym typeface="Symbol" charset="0"/>
              </a:rPr>
              <a:t></a:t>
            </a:r>
            <a:r>
              <a:rPr lang="en-US" sz="2400" dirty="0" smtClean="0"/>
              <a:t> template, forming short </a:t>
            </a:r>
            <a:r>
              <a:rPr lang="en-US" sz="2400" u="sng" dirty="0" smtClean="0"/>
              <a:t>Okazaki fragments</a:t>
            </a:r>
            <a:r>
              <a:rPr lang="en-US" sz="2400" dirty="0" smtClean="0"/>
              <a:t>.</a:t>
            </a:r>
          </a:p>
          <a:p>
            <a:r>
              <a:rPr lang="en-US" sz="2800" dirty="0" smtClean="0"/>
              <a:t>An enzyme, called </a:t>
            </a:r>
            <a:r>
              <a:rPr lang="en-US" sz="2800" b="1" dirty="0" smtClean="0"/>
              <a:t>DNA ligase</a:t>
            </a:r>
            <a:r>
              <a:rPr lang="en-US" sz="2800" dirty="0" smtClean="0"/>
              <a:t>, links (or ligates) the pieces together into a single DNA strand. </a:t>
            </a:r>
            <a:endParaRPr lang="en-US" sz="2800" dirty="0"/>
          </a:p>
        </p:txBody>
      </p:sp>
    </p:spTree>
    <p:extLst>
      <p:ext uri="{BB962C8B-B14F-4D97-AF65-F5344CB8AC3E}">
        <p14:creationId xmlns:p14="http://schemas.microsoft.com/office/powerpoint/2010/main" val="14992550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10_05bAntiparallelDNA-U.jpg"/>
          <p:cNvPicPr>
            <a:picLocks noChangeAspect="1"/>
          </p:cNvPicPr>
          <p:nvPr/>
        </p:nvPicPr>
        <p:blipFill rotWithShape="1">
          <a:blip r:embed="rId3" cstate="email">
            <a:extLst>
              <a:ext uri="{28A0092B-C50C-407E-A947-70E740481C1C}">
                <a14:useLocalDpi xmlns:a14="http://schemas.microsoft.com/office/drawing/2010/main" val="0"/>
              </a:ext>
            </a:extLst>
          </a:blip>
          <a:srcRect b="2613"/>
          <a:stretch/>
        </p:blipFill>
        <p:spPr>
          <a:xfrm>
            <a:off x="2575560" y="241407"/>
            <a:ext cx="3992880" cy="6411644"/>
          </a:xfrm>
          <a:prstGeom prst="rect">
            <a:avLst/>
          </a:prstGeom>
        </p:spPr>
      </p:pic>
      <p:sp>
        <p:nvSpPr>
          <p:cNvPr id="9217" name="Rectangle 3"/>
          <p:cNvSpPr>
            <a:spLocks noGrp="1" noChangeArrowheads="1"/>
          </p:cNvSpPr>
          <p:nvPr>
            <p:ph type="ctrTitle"/>
          </p:nvPr>
        </p:nvSpPr>
        <p:spPr bwMode="auto">
          <a:xfrm>
            <a:off x="20638" y="0"/>
            <a:ext cx="5648325" cy="30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en-US" sz="1200" dirty="0">
                <a:latin typeface="Arial" charset="0"/>
              </a:rPr>
              <a:t>Figure </a:t>
            </a:r>
            <a:r>
              <a:rPr lang="en-US" sz="1200" dirty="0" smtClean="0">
                <a:latin typeface="Arial" charset="0"/>
              </a:rPr>
              <a:t>10.5b</a:t>
            </a:r>
            <a:endParaRPr lang="en-US" sz="1200" dirty="0">
              <a:latin typeface="Arial" charset="0"/>
            </a:endParaRPr>
          </a:p>
        </p:txBody>
      </p:sp>
      <p:sp>
        <p:nvSpPr>
          <p:cNvPr id="5" name="Text Box 31"/>
          <p:cNvSpPr txBox="1">
            <a:spLocks noChangeArrowheads="1"/>
          </p:cNvSpPr>
          <p:nvPr/>
        </p:nvSpPr>
        <p:spPr bwMode="auto">
          <a:xfrm>
            <a:off x="3444286" y="1218217"/>
            <a:ext cx="30539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600" dirty="0" smtClean="0">
                <a:solidFill>
                  <a:srgbClr val="000000"/>
                </a:solidFill>
                <a:latin typeface="Arial" charset="0"/>
              </a:rPr>
              <a:t>5</a:t>
            </a:r>
            <a:r>
              <a:rPr lang="en-US" sz="1600" dirty="0" smtClean="0">
                <a:solidFill>
                  <a:srgbClr val="000000"/>
                </a:solidFill>
                <a:latin typeface="Symbol Std"/>
                <a:cs typeface="Symbol Std"/>
              </a:rPr>
              <a:t>′</a:t>
            </a:r>
            <a:endParaRPr lang="en-US" sz="1600" dirty="0">
              <a:solidFill>
                <a:srgbClr val="000000"/>
              </a:solidFill>
              <a:latin typeface="Symbol Std"/>
              <a:cs typeface="Symbol Std"/>
            </a:endParaRPr>
          </a:p>
        </p:txBody>
      </p:sp>
      <p:sp>
        <p:nvSpPr>
          <p:cNvPr id="6" name="Text Box 31"/>
          <p:cNvSpPr txBox="1">
            <a:spLocks noChangeArrowheads="1"/>
          </p:cNvSpPr>
          <p:nvPr/>
        </p:nvSpPr>
        <p:spPr bwMode="auto">
          <a:xfrm>
            <a:off x="5514386" y="2113567"/>
            <a:ext cx="30539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600" dirty="0" smtClean="0">
                <a:solidFill>
                  <a:srgbClr val="000000"/>
                </a:solidFill>
                <a:latin typeface="Arial" charset="0"/>
              </a:rPr>
              <a:t>5</a:t>
            </a:r>
            <a:r>
              <a:rPr lang="en-US" sz="1600" dirty="0" smtClean="0">
                <a:solidFill>
                  <a:srgbClr val="000000"/>
                </a:solidFill>
                <a:latin typeface="Symbol Std"/>
                <a:cs typeface="Symbol Std"/>
              </a:rPr>
              <a:t>′</a:t>
            </a:r>
            <a:endParaRPr lang="en-US" sz="1600" dirty="0">
              <a:solidFill>
                <a:srgbClr val="000000"/>
              </a:solidFill>
              <a:latin typeface="Symbol Std"/>
              <a:cs typeface="Symbol Std"/>
            </a:endParaRPr>
          </a:p>
        </p:txBody>
      </p:sp>
      <p:sp>
        <p:nvSpPr>
          <p:cNvPr id="7" name="Text Box 31"/>
          <p:cNvSpPr txBox="1">
            <a:spLocks noChangeArrowheads="1"/>
          </p:cNvSpPr>
          <p:nvPr/>
        </p:nvSpPr>
        <p:spPr bwMode="auto">
          <a:xfrm>
            <a:off x="3590336" y="1783367"/>
            <a:ext cx="30539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600" dirty="0" smtClean="0">
                <a:solidFill>
                  <a:srgbClr val="000000"/>
                </a:solidFill>
                <a:latin typeface="Arial" charset="0"/>
              </a:rPr>
              <a:t>1</a:t>
            </a:r>
            <a:r>
              <a:rPr lang="en-US" sz="1600" dirty="0" smtClean="0">
                <a:solidFill>
                  <a:srgbClr val="000000"/>
                </a:solidFill>
                <a:latin typeface="Symbol Std"/>
                <a:cs typeface="Symbol Std"/>
              </a:rPr>
              <a:t>′</a:t>
            </a:r>
            <a:endParaRPr lang="en-US" sz="1600" dirty="0">
              <a:solidFill>
                <a:srgbClr val="000000"/>
              </a:solidFill>
              <a:latin typeface="Symbol Std"/>
              <a:cs typeface="Symbol Std"/>
            </a:endParaRPr>
          </a:p>
        </p:txBody>
      </p:sp>
      <p:sp>
        <p:nvSpPr>
          <p:cNvPr id="8" name="Text Box 31"/>
          <p:cNvSpPr txBox="1">
            <a:spLocks noChangeArrowheads="1"/>
          </p:cNvSpPr>
          <p:nvPr/>
        </p:nvSpPr>
        <p:spPr bwMode="auto">
          <a:xfrm>
            <a:off x="3358561" y="1954817"/>
            <a:ext cx="30539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600" dirty="0" smtClean="0">
                <a:solidFill>
                  <a:srgbClr val="000000"/>
                </a:solidFill>
                <a:latin typeface="Arial" charset="0"/>
              </a:rPr>
              <a:t>2</a:t>
            </a:r>
            <a:r>
              <a:rPr lang="en-US" sz="1600" dirty="0" smtClean="0">
                <a:solidFill>
                  <a:srgbClr val="000000"/>
                </a:solidFill>
                <a:latin typeface="Symbol Std"/>
                <a:cs typeface="Symbol Std"/>
              </a:rPr>
              <a:t>′</a:t>
            </a:r>
            <a:endParaRPr lang="en-US" sz="1600" dirty="0">
              <a:solidFill>
                <a:srgbClr val="000000"/>
              </a:solidFill>
              <a:latin typeface="Symbol Std"/>
              <a:cs typeface="Symbol Std"/>
            </a:endParaRPr>
          </a:p>
        </p:txBody>
      </p:sp>
      <p:sp>
        <p:nvSpPr>
          <p:cNvPr id="9" name="Text Box 31"/>
          <p:cNvSpPr txBox="1">
            <a:spLocks noChangeArrowheads="1"/>
          </p:cNvSpPr>
          <p:nvPr/>
        </p:nvSpPr>
        <p:spPr bwMode="auto">
          <a:xfrm>
            <a:off x="5641386" y="1370617"/>
            <a:ext cx="30539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600" dirty="0" smtClean="0">
                <a:solidFill>
                  <a:srgbClr val="000000"/>
                </a:solidFill>
                <a:latin typeface="Arial" charset="0"/>
              </a:rPr>
              <a:t>2</a:t>
            </a:r>
            <a:r>
              <a:rPr lang="en-US" sz="1600" dirty="0" smtClean="0">
                <a:solidFill>
                  <a:srgbClr val="000000"/>
                </a:solidFill>
                <a:latin typeface="Symbol Std"/>
                <a:cs typeface="Symbol Std"/>
              </a:rPr>
              <a:t>′</a:t>
            </a:r>
            <a:endParaRPr lang="en-US" sz="1600" dirty="0">
              <a:solidFill>
                <a:srgbClr val="000000"/>
              </a:solidFill>
              <a:latin typeface="Symbol Std"/>
              <a:cs typeface="Symbol Std"/>
            </a:endParaRPr>
          </a:p>
        </p:txBody>
      </p:sp>
      <p:sp>
        <p:nvSpPr>
          <p:cNvPr id="10" name="Text Box 31"/>
          <p:cNvSpPr txBox="1">
            <a:spLocks noChangeArrowheads="1"/>
          </p:cNvSpPr>
          <p:nvPr/>
        </p:nvSpPr>
        <p:spPr bwMode="auto">
          <a:xfrm>
            <a:off x="5895386" y="1894492"/>
            <a:ext cx="30539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600" dirty="0" smtClean="0">
                <a:solidFill>
                  <a:srgbClr val="000000"/>
                </a:solidFill>
                <a:latin typeface="Arial" charset="0"/>
              </a:rPr>
              <a:t>4</a:t>
            </a:r>
            <a:r>
              <a:rPr lang="en-US" sz="1600" dirty="0" smtClean="0">
                <a:solidFill>
                  <a:srgbClr val="000000"/>
                </a:solidFill>
                <a:latin typeface="Symbol Std"/>
                <a:cs typeface="Symbol Std"/>
              </a:rPr>
              <a:t>′</a:t>
            </a:r>
            <a:endParaRPr lang="en-US" sz="1600" dirty="0">
              <a:solidFill>
                <a:srgbClr val="000000"/>
              </a:solidFill>
              <a:latin typeface="Symbol Std"/>
              <a:cs typeface="Symbol Std"/>
            </a:endParaRPr>
          </a:p>
        </p:txBody>
      </p:sp>
      <p:sp>
        <p:nvSpPr>
          <p:cNvPr id="11" name="Text Box 31"/>
          <p:cNvSpPr txBox="1">
            <a:spLocks noChangeArrowheads="1"/>
          </p:cNvSpPr>
          <p:nvPr/>
        </p:nvSpPr>
        <p:spPr bwMode="auto">
          <a:xfrm>
            <a:off x="5987461" y="1640492"/>
            <a:ext cx="30539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600" dirty="0" smtClean="0">
                <a:solidFill>
                  <a:srgbClr val="000000"/>
                </a:solidFill>
                <a:latin typeface="Arial" charset="0"/>
              </a:rPr>
              <a:t>3</a:t>
            </a:r>
            <a:r>
              <a:rPr lang="en-US" sz="1600" dirty="0" smtClean="0">
                <a:solidFill>
                  <a:srgbClr val="000000"/>
                </a:solidFill>
                <a:latin typeface="Symbol Std"/>
                <a:cs typeface="Symbol Std"/>
              </a:rPr>
              <a:t>′</a:t>
            </a:r>
            <a:endParaRPr lang="en-US" sz="1600" dirty="0">
              <a:solidFill>
                <a:srgbClr val="000000"/>
              </a:solidFill>
              <a:latin typeface="Symbol Std"/>
              <a:cs typeface="Symbol Std"/>
            </a:endParaRPr>
          </a:p>
        </p:txBody>
      </p:sp>
      <p:sp>
        <p:nvSpPr>
          <p:cNvPr id="12" name="Text Box 31"/>
          <p:cNvSpPr txBox="1">
            <a:spLocks noChangeArrowheads="1"/>
          </p:cNvSpPr>
          <p:nvPr/>
        </p:nvSpPr>
        <p:spPr bwMode="auto">
          <a:xfrm>
            <a:off x="3095036" y="1430942"/>
            <a:ext cx="30539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600" dirty="0" smtClean="0">
                <a:solidFill>
                  <a:srgbClr val="000000"/>
                </a:solidFill>
                <a:latin typeface="Arial" charset="0"/>
              </a:rPr>
              <a:t>4</a:t>
            </a:r>
            <a:r>
              <a:rPr lang="en-US" sz="1600" dirty="0" smtClean="0">
                <a:solidFill>
                  <a:srgbClr val="000000"/>
                </a:solidFill>
                <a:latin typeface="Symbol Std"/>
                <a:cs typeface="Symbol Std"/>
              </a:rPr>
              <a:t>′</a:t>
            </a:r>
            <a:endParaRPr lang="en-US" sz="1600" dirty="0">
              <a:solidFill>
                <a:srgbClr val="000000"/>
              </a:solidFill>
              <a:latin typeface="Symbol Std"/>
              <a:cs typeface="Symbol Std"/>
            </a:endParaRPr>
          </a:p>
        </p:txBody>
      </p:sp>
      <p:sp>
        <p:nvSpPr>
          <p:cNvPr id="13" name="Text Box 31"/>
          <p:cNvSpPr txBox="1">
            <a:spLocks noChangeArrowheads="1"/>
          </p:cNvSpPr>
          <p:nvPr/>
        </p:nvSpPr>
        <p:spPr bwMode="auto">
          <a:xfrm>
            <a:off x="3028361" y="1678592"/>
            <a:ext cx="30539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600" dirty="0" smtClean="0">
                <a:solidFill>
                  <a:srgbClr val="000000"/>
                </a:solidFill>
                <a:latin typeface="Arial" charset="0"/>
              </a:rPr>
              <a:t>3</a:t>
            </a:r>
            <a:r>
              <a:rPr lang="en-US" sz="1600" dirty="0" smtClean="0">
                <a:solidFill>
                  <a:srgbClr val="000000"/>
                </a:solidFill>
                <a:latin typeface="Symbol Std"/>
                <a:cs typeface="Symbol Std"/>
              </a:rPr>
              <a:t>′</a:t>
            </a:r>
            <a:endParaRPr lang="en-US" sz="1600" dirty="0">
              <a:solidFill>
                <a:srgbClr val="000000"/>
              </a:solidFill>
              <a:latin typeface="Symbol Std"/>
              <a:cs typeface="Symbol Std"/>
            </a:endParaRPr>
          </a:p>
        </p:txBody>
      </p:sp>
      <p:sp>
        <p:nvSpPr>
          <p:cNvPr id="14" name="Text Box 31"/>
          <p:cNvSpPr txBox="1">
            <a:spLocks noChangeArrowheads="1"/>
          </p:cNvSpPr>
          <p:nvPr/>
        </p:nvSpPr>
        <p:spPr bwMode="auto">
          <a:xfrm>
            <a:off x="2993436" y="1030892"/>
            <a:ext cx="30539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2200" dirty="0" smtClean="0">
                <a:solidFill>
                  <a:srgbClr val="000000"/>
                </a:solidFill>
                <a:latin typeface="Arial" charset="0"/>
              </a:rPr>
              <a:t>P</a:t>
            </a:r>
            <a:endParaRPr lang="en-US" sz="2200" dirty="0">
              <a:solidFill>
                <a:srgbClr val="000000"/>
              </a:solidFill>
              <a:latin typeface="Symbol Std"/>
              <a:cs typeface="Symbol Std"/>
            </a:endParaRPr>
          </a:p>
        </p:txBody>
      </p:sp>
      <p:sp>
        <p:nvSpPr>
          <p:cNvPr id="15" name="Text Box 31"/>
          <p:cNvSpPr txBox="1">
            <a:spLocks noChangeArrowheads="1"/>
          </p:cNvSpPr>
          <p:nvPr/>
        </p:nvSpPr>
        <p:spPr bwMode="auto">
          <a:xfrm>
            <a:off x="2993436" y="2142142"/>
            <a:ext cx="30539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2200" dirty="0" smtClean="0">
                <a:solidFill>
                  <a:srgbClr val="000000"/>
                </a:solidFill>
                <a:latin typeface="Arial" charset="0"/>
              </a:rPr>
              <a:t>P</a:t>
            </a:r>
            <a:endParaRPr lang="en-US" sz="2200" dirty="0">
              <a:solidFill>
                <a:srgbClr val="000000"/>
              </a:solidFill>
              <a:latin typeface="Symbol Std"/>
              <a:cs typeface="Symbol Std"/>
            </a:endParaRPr>
          </a:p>
        </p:txBody>
      </p:sp>
      <p:sp>
        <p:nvSpPr>
          <p:cNvPr id="16" name="Text Box 31"/>
          <p:cNvSpPr txBox="1">
            <a:spLocks noChangeArrowheads="1"/>
          </p:cNvSpPr>
          <p:nvPr/>
        </p:nvSpPr>
        <p:spPr bwMode="auto">
          <a:xfrm>
            <a:off x="5949361" y="2208817"/>
            <a:ext cx="30539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2200" dirty="0" smtClean="0">
                <a:solidFill>
                  <a:srgbClr val="000000"/>
                </a:solidFill>
                <a:latin typeface="Arial" charset="0"/>
              </a:rPr>
              <a:t>P</a:t>
            </a:r>
            <a:endParaRPr lang="en-US" sz="2200" dirty="0">
              <a:solidFill>
                <a:srgbClr val="000000"/>
              </a:solidFill>
              <a:latin typeface="Symbol Std"/>
              <a:cs typeface="Symbol Std"/>
            </a:endParaRPr>
          </a:p>
        </p:txBody>
      </p:sp>
      <p:sp>
        <p:nvSpPr>
          <p:cNvPr id="17" name="Text Box 31"/>
          <p:cNvSpPr txBox="1">
            <a:spLocks noChangeArrowheads="1"/>
          </p:cNvSpPr>
          <p:nvPr/>
        </p:nvSpPr>
        <p:spPr bwMode="auto">
          <a:xfrm>
            <a:off x="5946186" y="3310542"/>
            <a:ext cx="30539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2200" dirty="0" smtClean="0">
                <a:solidFill>
                  <a:srgbClr val="000000"/>
                </a:solidFill>
                <a:latin typeface="Arial" charset="0"/>
              </a:rPr>
              <a:t>P</a:t>
            </a:r>
            <a:endParaRPr lang="en-US" sz="2200" dirty="0">
              <a:solidFill>
                <a:srgbClr val="000000"/>
              </a:solidFill>
              <a:latin typeface="Symbol Std"/>
              <a:cs typeface="Symbol Std"/>
            </a:endParaRPr>
          </a:p>
        </p:txBody>
      </p:sp>
      <p:sp>
        <p:nvSpPr>
          <p:cNvPr id="18" name="Text Box 31"/>
          <p:cNvSpPr txBox="1">
            <a:spLocks noChangeArrowheads="1"/>
          </p:cNvSpPr>
          <p:nvPr/>
        </p:nvSpPr>
        <p:spPr bwMode="auto">
          <a:xfrm>
            <a:off x="2990261" y="3234342"/>
            <a:ext cx="30539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2200" dirty="0" smtClean="0">
                <a:solidFill>
                  <a:srgbClr val="000000"/>
                </a:solidFill>
                <a:latin typeface="Arial" charset="0"/>
              </a:rPr>
              <a:t>P</a:t>
            </a:r>
            <a:endParaRPr lang="en-US" sz="2200" dirty="0">
              <a:solidFill>
                <a:srgbClr val="000000"/>
              </a:solidFill>
              <a:latin typeface="Symbol Std"/>
              <a:cs typeface="Symbol Std"/>
            </a:endParaRPr>
          </a:p>
        </p:txBody>
      </p:sp>
      <p:sp>
        <p:nvSpPr>
          <p:cNvPr id="19" name="Text Box 31"/>
          <p:cNvSpPr txBox="1">
            <a:spLocks noChangeArrowheads="1"/>
          </p:cNvSpPr>
          <p:nvPr/>
        </p:nvSpPr>
        <p:spPr bwMode="auto">
          <a:xfrm>
            <a:off x="3923711" y="1621442"/>
            <a:ext cx="30539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2200" dirty="0" smtClean="0">
                <a:solidFill>
                  <a:srgbClr val="000000"/>
                </a:solidFill>
                <a:latin typeface="Arial" charset="0"/>
              </a:rPr>
              <a:t>A</a:t>
            </a:r>
            <a:endParaRPr lang="en-US" sz="2200" dirty="0">
              <a:solidFill>
                <a:srgbClr val="000000"/>
              </a:solidFill>
              <a:latin typeface="Symbol Std"/>
              <a:cs typeface="Symbol Std"/>
            </a:endParaRPr>
          </a:p>
        </p:txBody>
      </p:sp>
      <p:sp>
        <p:nvSpPr>
          <p:cNvPr id="20" name="Text Box 31"/>
          <p:cNvSpPr txBox="1">
            <a:spLocks noChangeArrowheads="1"/>
          </p:cNvSpPr>
          <p:nvPr/>
        </p:nvSpPr>
        <p:spPr bwMode="auto">
          <a:xfrm>
            <a:off x="5057186" y="1615092"/>
            <a:ext cx="30539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2200" dirty="0" smtClean="0">
                <a:solidFill>
                  <a:srgbClr val="000000"/>
                </a:solidFill>
                <a:latin typeface="Arial" charset="0"/>
              </a:rPr>
              <a:t>T</a:t>
            </a:r>
            <a:endParaRPr lang="en-US" sz="2200" dirty="0">
              <a:solidFill>
                <a:srgbClr val="000000"/>
              </a:solidFill>
              <a:latin typeface="Symbol Std"/>
              <a:cs typeface="Symbol Std"/>
            </a:endParaRPr>
          </a:p>
        </p:txBody>
      </p:sp>
      <p:sp>
        <p:nvSpPr>
          <p:cNvPr id="21" name="Text Box 31"/>
          <p:cNvSpPr txBox="1">
            <a:spLocks noChangeArrowheads="1"/>
          </p:cNvSpPr>
          <p:nvPr/>
        </p:nvSpPr>
        <p:spPr bwMode="auto">
          <a:xfrm>
            <a:off x="5860460" y="1056292"/>
            <a:ext cx="52763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2200" dirty="0" smtClean="0">
                <a:solidFill>
                  <a:srgbClr val="000000"/>
                </a:solidFill>
                <a:latin typeface="Arial" charset="0"/>
              </a:rPr>
              <a:t>HO</a:t>
            </a:r>
            <a:endParaRPr lang="en-US" sz="2200" dirty="0">
              <a:solidFill>
                <a:srgbClr val="000000"/>
              </a:solidFill>
              <a:latin typeface="Symbol Std"/>
              <a:cs typeface="Symbol Std"/>
            </a:endParaRPr>
          </a:p>
        </p:txBody>
      </p:sp>
      <p:sp>
        <p:nvSpPr>
          <p:cNvPr id="22" name="Text Box 31"/>
          <p:cNvSpPr txBox="1">
            <a:spLocks noChangeArrowheads="1"/>
          </p:cNvSpPr>
          <p:nvPr/>
        </p:nvSpPr>
        <p:spPr bwMode="auto">
          <a:xfrm>
            <a:off x="3930061" y="2719992"/>
            <a:ext cx="30539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2200" dirty="0" smtClean="0">
                <a:solidFill>
                  <a:srgbClr val="000000"/>
                </a:solidFill>
                <a:latin typeface="Arial" charset="0"/>
              </a:rPr>
              <a:t>C</a:t>
            </a:r>
            <a:endParaRPr lang="en-US" sz="2200" dirty="0">
              <a:solidFill>
                <a:srgbClr val="000000"/>
              </a:solidFill>
              <a:latin typeface="Symbol Std"/>
              <a:cs typeface="Symbol Std"/>
            </a:endParaRPr>
          </a:p>
        </p:txBody>
      </p:sp>
      <p:sp>
        <p:nvSpPr>
          <p:cNvPr id="23" name="Text Box 31"/>
          <p:cNvSpPr txBox="1">
            <a:spLocks noChangeArrowheads="1"/>
          </p:cNvSpPr>
          <p:nvPr/>
        </p:nvSpPr>
        <p:spPr bwMode="auto">
          <a:xfrm>
            <a:off x="4990511" y="2713642"/>
            <a:ext cx="30539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2200" dirty="0" smtClean="0">
                <a:solidFill>
                  <a:srgbClr val="000000"/>
                </a:solidFill>
                <a:latin typeface="Arial" charset="0"/>
              </a:rPr>
              <a:t>G</a:t>
            </a:r>
            <a:endParaRPr lang="en-US" sz="2200" dirty="0">
              <a:solidFill>
                <a:srgbClr val="000000"/>
              </a:solidFill>
              <a:latin typeface="Symbol Std"/>
              <a:cs typeface="Symbol Std"/>
            </a:endParaRPr>
          </a:p>
        </p:txBody>
      </p:sp>
      <p:sp>
        <p:nvSpPr>
          <p:cNvPr id="24" name="Text Box 31"/>
          <p:cNvSpPr txBox="1">
            <a:spLocks noChangeArrowheads="1"/>
          </p:cNvSpPr>
          <p:nvPr/>
        </p:nvSpPr>
        <p:spPr bwMode="auto">
          <a:xfrm>
            <a:off x="3930061" y="3821717"/>
            <a:ext cx="30539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2200" dirty="0" smtClean="0">
                <a:solidFill>
                  <a:srgbClr val="000000"/>
                </a:solidFill>
                <a:latin typeface="Arial" charset="0"/>
              </a:rPr>
              <a:t>G</a:t>
            </a:r>
            <a:endParaRPr lang="en-US" sz="2200" dirty="0">
              <a:solidFill>
                <a:srgbClr val="000000"/>
              </a:solidFill>
              <a:latin typeface="Symbol Std"/>
              <a:cs typeface="Symbol Std"/>
            </a:endParaRPr>
          </a:p>
        </p:txBody>
      </p:sp>
      <p:sp>
        <p:nvSpPr>
          <p:cNvPr id="25" name="Text Box 31"/>
          <p:cNvSpPr txBox="1">
            <a:spLocks noChangeArrowheads="1"/>
          </p:cNvSpPr>
          <p:nvPr/>
        </p:nvSpPr>
        <p:spPr bwMode="auto">
          <a:xfrm>
            <a:off x="5015911" y="3828067"/>
            <a:ext cx="30539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2200" dirty="0" smtClean="0">
                <a:solidFill>
                  <a:srgbClr val="000000"/>
                </a:solidFill>
                <a:latin typeface="Arial" charset="0"/>
              </a:rPr>
              <a:t>C</a:t>
            </a:r>
            <a:endParaRPr lang="en-US" sz="2200" dirty="0">
              <a:solidFill>
                <a:srgbClr val="000000"/>
              </a:solidFill>
              <a:latin typeface="Symbol Std"/>
              <a:cs typeface="Symbol Std"/>
            </a:endParaRPr>
          </a:p>
        </p:txBody>
      </p:sp>
      <p:sp>
        <p:nvSpPr>
          <p:cNvPr id="26" name="Text Box 31"/>
          <p:cNvSpPr txBox="1">
            <a:spLocks noChangeArrowheads="1"/>
          </p:cNvSpPr>
          <p:nvPr/>
        </p:nvSpPr>
        <p:spPr bwMode="auto">
          <a:xfrm>
            <a:off x="5943011" y="4415442"/>
            <a:ext cx="30539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2200" dirty="0" smtClean="0">
                <a:solidFill>
                  <a:srgbClr val="000000"/>
                </a:solidFill>
                <a:latin typeface="Arial" charset="0"/>
              </a:rPr>
              <a:t>P</a:t>
            </a:r>
            <a:endParaRPr lang="en-US" sz="2200" dirty="0">
              <a:solidFill>
                <a:srgbClr val="000000"/>
              </a:solidFill>
              <a:latin typeface="Symbol Std"/>
              <a:cs typeface="Symbol Std"/>
            </a:endParaRPr>
          </a:p>
        </p:txBody>
      </p:sp>
      <p:sp>
        <p:nvSpPr>
          <p:cNvPr id="27" name="Text Box 31"/>
          <p:cNvSpPr txBox="1">
            <a:spLocks noChangeArrowheads="1"/>
          </p:cNvSpPr>
          <p:nvPr/>
        </p:nvSpPr>
        <p:spPr bwMode="auto">
          <a:xfrm>
            <a:off x="2987086" y="4339242"/>
            <a:ext cx="30539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2200" dirty="0" smtClean="0">
                <a:solidFill>
                  <a:srgbClr val="000000"/>
                </a:solidFill>
                <a:latin typeface="Arial" charset="0"/>
              </a:rPr>
              <a:t>P</a:t>
            </a:r>
            <a:endParaRPr lang="en-US" sz="2200" dirty="0">
              <a:solidFill>
                <a:srgbClr val="000000"/>
              </a:solidFill>
              <a:latin typeface="Symbol Std"/>
              <a:cs typeface="Symbol Std"/>
            </a:endParaRPr>
          </a:p>
        </p:txBody>
      </p:sp>
      <p:sp>
        <p:nvSpPr>
          <p:cNvPr id="28" name="Text Box 31"/>
          <p:cNvSpPr txBox="1">
            <a:spLocks noChangeArrowheads="1"/>
          </p:cNvSpPr>
          <p:nvPr/>
        </p:nvSpPr>
        <p:spPr bwMode="auto">
          <a:xfrm>
            <a:off x="5952536" y="5513992"/>
            <a:ext cx="30539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2200" dirty="0" smtClean="0">
                <a:solidFill>
                  <a:srgbClr val="000000"/>
                </a:solidFill>
                <a:latin typeface="Arial" charset="0"/>
              </a:rPr>
              <a:t>P</a:t>
            </a:r>
            <a:endParaRPr lang="en-US" sz="2200" dirty="0">
              <a:solidFill>
                <a:srgbClr val="000000"/>
              </a:solidFill>
              <a:latin typeface="Symbol Std"/>
              <a:cs typeface="Symbol Std"/>
            </a:endParaRPr>
          </a:p>
        </p:txBody>
      </p:sp>
      <p:sp>
        <p:nvSpPr>
          <p:cNvPr id="29" name="Text Box 31"/>
          <p:cNvSpPr txBox="1">
            <a:spLocks noChangeArrowheads="1"/>
          </p:cNvSpPr>
          <p:nvPr/>
        </p:nvSpPr>
        <p:spPr bwMode="auto">
          <a:xfrm>
            <a:off x="3930061" y="4929792"/>
            <a:ext cx="30539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2200" dirty="0" smtClean="0">
                <a:solidFill>
                  <a:srgbClr val="000000"/>
                </a:solidFill>
                <a:latin typeface="Arial" charset="0"/>
              </a:rPr>
              <a:t>T</a:t>
            </a:r>
            <a:endParaRPr lang="en-US" sz="2200" dirty="0">
              <a:solidFill>
                <a:srgbClr val="000000"/>
              </a:solidFill>
              <a:latin typeface="Symbol Std"/>
              <a:cs typeface="Symbol Std"/>
            </a:endParaRPr>
          </a:p>
        </p:txBody>
      </p:sp>
      <p:sp>
        <p:nvSpPr>
          <p:cNvPr id="30" name="Text Box 31"/>
          <p:cNvSpPr txBox="1">
            <a:spLocks noChangeArrowheads="1"/>
          </p:cNvSpPr>
          <p:nvPr/>
        </p:nvSpPr>
        <p:spPr bwMode="auto">
          <a:xfrm>
            <a:off x="5015911" y="4936142"/>
            <a:ext cx="30539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2200" dirty="0" smtClean="0">
                <a:solidFill>
                  <a:srgbClr val="000000"/>
                </a:solidFill>
                <a:latin typeface="Arial" charset="0"/>
              </a:rPr>
              <a:t>A</a:t>
            </a:r>
            <a:endParaRPr lang="en-US" sz="2200" dirty="0">
              <a:solidFill>
                <a:srgbClr val="000000"/>
              </a:solidFill>
              <a:latin typeface="Symbol Std"/>
              <a:cs typeface="Symbol Std"/>
            </a:endParaRPr>
          </a:p>
        </p:txBody>
      </p:sp>
      <p:sp>
        <p:nvSpPr>
          <p:cNvPr id="31" name="Text Box 31"/>
          <p:cNvSpPr txBox="1">
            <a:spLocks noChangeArrowheads="1"/>
          </p:cNvSpPr>
          <p:nvPr/>
        </p:nvSpPr>
        <p:spPr bwMode="auto">
          <a:xfrm>
            <a:off x="2853736" y="5444142"/>
            <a:ext cx="56256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2200" dirty="0" smtClean="0">
                <a:solidFill>
                  <a:srgbClr val="000000"/>
                </a:solidFill>
                <a:latin typeface="Arial" charset="0"/>
              </a:rPr>
              <a:t>OH</a:t>
            </a:r>
            <a:endParaRPr lang="en-US" sz="2200" dirty="0">
              <a:solidFill>
                <a:srgbClr val="000000"/>
              </a:solidFill>
              <a:latin typeface="Symbol Std"/>
              <a:cs typeface="Symbol Std"/>
            </a:endParaRPr>
          </a:p>
        </p:txBody>
      </p:sp>
      <p:sp>
        <p:nvSpPr>
          <p:cNvPr id="32" name="Text Box 31"/>
          <p:cNvSpPr txBox="1">
            <a:spLocks noChangeArrowheads="1"/>
          </p:cNvSpPr>
          <p:nvPr/>
        </p:nvSpPr>
        <p:spPr bwMode="auto">
          <a:xfrm>
            <a:off x="2822504" y="378124"/>
            <a:ext cx="93464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2200" dirty="0" smtClean="0">
                <a:solidFill>
                  <a:srgbClr val="000000"/>
                </a:solidFill>
                <a:latin typeface="Arial" charset="0"/>
              </a:rPr>
              <a:t>5</a:t>
            </a:r>
            <a:r>
              <a:rPr lang="en-US" sz="2200" dirty="0" smtClean="0">
                <a:solidFill>
                  <a:srgbClr val="000000"/>
                </a:solidFill>
                <a:latin typeface="Symbol Std"/>
                <a:cs typeface="Symbol Std"/>
              </a:rPr>
              <a:t>′ </a:t>
            </a:r>
            <a:r>
              <a:rPr lang="en-US" sz="2200" dirty="0" smtClean="0">
                <a:solidFill>
                  <a:srgbClr val="000000"/>
                </a:solidFill>
                <a:latin typeface="Arial"/>
                <a:cs typeface="Arial"/>
              </a:rPr>
              <a:t>end</a:t>
            </a:r>
            <a:endParaRPr lang="en-US" sz="2200" dirty="0">
              <a:solidFill>
                <a:srgbClr val="000000"/>
              </a:solidFill>
              <a:latin typeface="Arial"/>
              <a:cs typeface="Arial"/>
            </a:endParaRPr>
          </a:p>
        </p:txBody>
      </p:sp>
      <p:sp>
        <p:nvSpPr>
          <p:cNvPr id="33" name="Text Box 31"/>
          <p:cNvSpPr txBox="1">
            <a:spLocks noChangeArrowheads="1"/>
          </p:cNvSpPr>
          <p:nvPr/>
        </p:nvSpPr>
        <p:spPr bwMode="auto">
          <a:xfrm>
            <a:off x="5508076" y="384739"/>
            <a:ext cx="93464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2200" dirty="0" smtClean="0">
                <a:solidFill>
                  <a:srgbClr val="000000"/>
                </a:solidFill>
                <a:latin typeface="Arial" charset="0"/>
              </a:rPr>
              <a:t>3</a:t>
            </a:r>
            <a:r>
              <a:rPr lang="en-US" sz="2200" dirty="0" smtClean="0">
                <a:solidFill>
                  <a:srgbClr val="000000"/>
                </a:solidFill>
                <a:latin typeface="Symbol Std"/>
                <a:cs typeface="Symbol Std"/>
              </a:rPr>
              <a:t>′ </a:t>
            </a:r>
            <a:r>
              <a:rPr lang="en-US" sz="2200" dirty="0">
                <a:solidFill>
                  <a:srgbClr val="000000"/>
                </a:solidFill>
                <a:latin typeface="Arial"/>
                <a:cs typeface="Arial"/>
              </a:rPr>
              <a:t>end</a:t>
            </a:r>
          </a:p>
        </p:txBody>
      </p:sp>
      <p:sp>
        <p:nvSpPr>
          <p:cNvPr id="34" name="Text Box 31"/>
          <p:cNvSpPr txBox="1">
            <a:spLocks noChangeArrowheads="1"/>
          </p:cNvSpPr>
          <p:nvPr/>
        </p:nvSpPr>
        <p:spPr bwMode="auto">
          <a:xfrm>
            <a:off x="2822512" y="6179394"/>
            <a:ext cx="93464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2200" dirty="0" smtClean="0">
                <a:solidFill>
                  <a:srgbClr val="000000"/>
                </a:solidFill>
                <a:latin typeface="Arial" charset="0"/>
              </a:rPr>
              <a:t>3</a:t>
            </a:r>
            <a:r>
              <a:rPr lang="en-US" sz="2200" dirty="0" smtClean="0">
                <a:solidFill>
                  <a:srgbClr val="000000"/>
                </a:solidFill>
                <a:latin typeface="Symbol Std"/>
                <a:cs typeface="Symbol Std"/>
              </a:rPr>
              <a:t>′ </a:t>
            </a:r>
            <a:r>
              <a:rPr lang="en-US" sz="2200" dirty="0">
                <a:solidFill>
                  <a:srgbClr val="000000"/>
                </a:solidFill>
                <a:latin typeface="Arial"/>
                <a:cs typeface="Arial"/>
              </a:rPr>
              <a:t>end</a:t>
            </a:r>
          </a:p>
        </p:txBody>
      </p:sp>
      <p:sp>
        <p:nvSpPr>
          <p:cNvPr id="35" name="Text Box 31"/>
          <p:cNvSpPr txBox="1">
            <a:spLocks noChangeArrowheads="1"/>
          </p:cNvSpPr>
          <p:nvPr/>
        </p:nvSpPr>
        <p:spPr bwMode="auto">
          <a:xfrm>
            <a:off x="5508075" y="6192623"/>
            <a:ext cx="93464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2200" dirty="0" smtClean="0">
                <a:solidFill>
                  <a:srgbClr val="000000"/>
                </a:solidFill>
                <a:latin typeface="Arial" charset="0"/>
              </a:rPr>
              <a:t>5</a:t>
            </a:r>
            <a:r>
              <a:rPr lang="en-US" sz="2200" dirty="0" smtClean="0">
                <a:solidFill>
                  <a:srgbClr val="000000"/>
                </a:solidFill>
                <a:latin typeface="Symbol Std"/>
                <a:cs typeface="Symbol Std"/>
              </a:rPr>
              <a:t>′ </a:t>
            </a:r>
            <a:r>
              <a:rPr lang="en-US" sz="2200" dirty="0">
                <a:solidFill>
                  <a:srgbClr val="000000"/>
                </a:solidFill>
                <a:latin typeface="Arial"/>
                <a:cs typeface="Arial"/>
              </a:rPr>
              <a:t>end</a:t>
            </a:r>
          </a:p>
        </p:txBody>
      </p:sp>
      <p:sp>
        <p:nvSpPr>
          <p:cNvPr id="36" name="Text Box 31"/>
          <p:cNvSpPr txBox="1">
            <a:spLocks noChangeArrowheads="1"/>
          </p:cNvSpPr>
          <p:nvPr/>
        </p:nvSpPr>
        <p:spPr bwMode="auto">
          <a:xfrm>
            <a:off x="5331037" y="1783033"/>
            <a:ext cx="30539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600" dirty="0" smtClean="0">
                <a:solidFill>
                  <a:srgbClr val="000000"/>
                </a:solidFill>
                <a:latin typeface="Arial" charset="0"/>
              </a:rPr>
              <a:t>1</a:t>
            </a:r>
            <a:r>
              <a:rPr lang="en-US" sz="1600" dirty="0" smtClean="0">
                <a:solidFill>
                  <a:srgbClr val="000000"/>
                </a:solidFill>
                <a:latin typeface="Symbol Std"/>
                <a:cs typeface="Symbol Std"/>
              </a:rPr>
              <a:t>′</a:t>
            </a:r>
            <a:endParaRPr lang="en-US" sz="1600" dirty="0">
              <a:solidFill>
                <a:srgbClr val="000000"/>
              </a:solidFill>
              <a:latin typeface="Symbol Std"/>
              <a:cs typeface="Symbol Std"/>
            </a:endParaRPr>
          </a:p>
        </p:txBody>
      </p:sp>
    </p:spTree>
    <p:extLst>
      <p:ext uri="{BB962C8B-B14F-4D97-AF65-F5344CB8AC3E}">
        <p14:creationId xmlns:p14="http://schemas.microsoft.com/office/powerpoint/2010/main" val="36897159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descr="10_05cDaughterStrandSyn-U.jpg"/>
          <p:cNvPicPr>
            <a:picLocks noChangeAspect="1"/>
          </p:cNvPicPr>
          <p:nvPr/>
        </p:nvPicPr>
        <p:blipFill rotWithShape="1">
          <a:blip r:embed="rId3" cstate="email">
            <a:extLst>
              <a:ext uri="{28A0092B-C50C-407E-A947-70E740481C1C}">
                <a14:useLocalDpi xmlns:a14="http://schemas.microsoft.com/office/drawing/2010/main" val="0"/>
              </a:ext>
            </a:extLst>
          </a:blip>
          <a:srcRect b="3331"/>
          <a:stretch/>
        </p:blipFill>
        <p:spPr>
          <a:xfrm>
            <a:off x="1246632" y="315772"/>
            <a:ext cx="6650736" cy="6193522"/>
          </a:xfrm>
          <a:prstGeom prst="rect">
            <a:avLst/>
          </a:prstGeom>
        </p:spPr>
      </p:pic>
      <p:sp>
        <p:nvSpPr>
          <p:cNvPr id="9217" name="Rectangle 3"/>
          <p:cNvSpPr>
            <a:spLocks noGrp="1" noChangeArrowheads="1"/>
          </p:cNvSpPr>
          <p:nvPr>
            <p:ph type="ctrTitle"/>
          </p:nvPr>
        </p:nvSpPr>
        <p:spPr bwMode="auto">
          <a:xfrm>
            <a:off x="20638" y="0"/>
            <a:ext cx="5648325" cy="30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en-US" sz="1200" dirty="0">
                <a:latin typeface="Arial" charset="0"/>
              </a:rPr>
              <a:t>Figure </a:t>
            </a:r>
            <a:r>
              <a:rPr lang="en-US" sz="1200" dirty="0" smtClean="0">
                <a:latin typeface="Arial" charset="0"/>
              </a:rPr>
              <a:t>10.5c</a:t>
            </a:r>
            <a:endParaRPr lang="en-US" sz="1200" dirty="0">
              <a:latin typeface="Arial" charset="0"/>
            </a:endParaRPr>
          </a:p>
        </p:txBody>
      </p:sp>
      <p:sp>
        <p:nvSpPr>
          <p:cNvPr id="5" name="Text Box 31"/>
          <p:cNvSpPr txBox="1">
            <a:spLocks noChangeArrowheads="1"/>
          </p:cNvSpPr>
          <p:nvPr/>
        </p:nvSpPr>
        <p:spPr bwMode="auto">
          <a:xfrm>
            <a:off x="1809807" y="1158509"/>
            <a:ext cx="176394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lnSpc>
                <a:spcPts val="2160"/>
              </a:lnSpc>
              <a:spcBef>
                <a:spcPct val="0"/>
              </a:spcBef>
              <a:spcAft>
                <a:spcPct val="0"/>
              </a:spcAft>
            </a:pPr>
            <a:r>
              <a:rPr lang="en-US" sz="1800" dirty="0" smtClean="0">
                <a:solidFill>
                  <a:srgbClr val="000000"/>
                </a:solidFill>
                <a:latin typeface="Arial" charset="0"/>
              </a:rPr>
              <a:t>Parental DNA</a:t>
            </a:r>
            <a:endParaRPr lang="en-US" sz="1800" dirty="0">
              <a:solidFill>
                <a:srgbClr val="000000"/>
              </a:solidFill>
              <a:latin typeface="Arial" charset="0"/>
            </a:endParaRPr>
          </a:p>
        </p:txBody>
      </p:sp>
      <p:cxnSp>
        <p:nvCxnSpPr>
          <p:cNvPr id="4" name="Straight Connector 3"/>
          <p:cNvCxnSpPr/>
          <p:nvPr/>
        </p:nvCxnSpPr>
        <p:spPr bwMode="auto">
          <a:xfrm>
            <a:off x="3990533" y="5368069"/>
            <a:ext cx="466047" cy="0"/>
          </a:xfrm>
          <a:prstGeom prst="line">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0"/>
          <p:cNvCxnSpPr/>
          <p:nvPr/>
        </p:nvCxnSpPr>
        <p:spPr bwMode="auto">
          <a:xfrm flipH="1">
            <a:off x="5330420" y="1913583"/>
            <a:ext cx="937921" cy="227192"/>
          </a:xfrm>
          <a:prstGeom prst="line">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Straight Connector 12"/>
          <p:cNvCxnSpPr/>
          <p:nvPr/>
        </p:nvCxnSpPr>
        <p:spPr bwMode="auto">
          <a:xfrm flipH="1">
            <a:off x="5709083" y="1907757"/>
            <a:ext cx="553432" cy="407781"/>
          </a:xfrm>
          <a:prstGeom prst="line">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flipH="1">
            <a:off x="5883851" y="684415"/>
            <a:ext cx="401966" cy="0"/>
          </a:xfrm>
          <a:prstGeom prst="line">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Straight Connector 16"/>
          <p:cNvCxnSpPr/>
          <p:nvPr/>
        </p:nvCxnSpPr>
        <p:spPr bwMode="auto">
          <a:xfrm flipV="1">
            <a:off x="3442927" y="1552406"/>
            <a:ext cx="629164" cy="372828"/>
          </a:xfrm>
          <a:prstGeom prst="line">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Straight Connector 18"/>
          <p:cNvCxnSpPr/>
          <p:nvPr/>
        </p:nvCxnSpPr>
        <p:spPr bwMode="auto">
          <a:xfrm>
            <a:off x="4141998" y="830051"/>
            <a:ext cx="302931" cy="215541"/>
          </a:xfrm>
          <a:prstGeom prst="line">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Text Box 31"/>
          <p:cNvSpPr txBox="1">
            <a:spLocks noChangeArrowheads="1"/>
          </p:cNvSpPr>
          <p:nvPr/>
        </p:nvSpPr>
        <p:spPr bwMode="auto">
          <a:xfrm>
            <a:off x="1675818" y="1758530"/>
            <a:ext cx="211081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lnSpc>
                <a:spcPts val="2160"/>
              </a:lnSpc>
              <a:spcBef>
                <a:spcPct val="0"/>
              </a:spcBef>
              <a:spcAft>
                <a:spcPct val="0"/>
              </a:spcAft>
            </a:pPr>
            <a:r>
              <a:rPr lang="en-US" sz="1800" dirty="0" smtClean="0">
                <a:solidFill>
                  <a:srgbClr val="000000"/>
                </a:solidFill>
                <a:latin typeface="Arial" charset="0"/>
              </a:rPr>
              <a:t>Replication fork</a:t>
            </a:r>
            <a:endParaRPr lang="en-US" sz="1800" dirty="0">
              <a:solidFill>
                <a:srgbClr val="000000"/>
              </a:solidFill>
              <a:latin typeface="Arial" charset="0"/>
            </a:endParaRPr>
          </a:p>
        </p:txBody>
      </p:sp>
      <p:sp>
        <p:nvSpPr>
          <p:cNvPr id="22" name="Text Box 31"/>
          <p:cNvSpPr txBox="1">
            <a:spLocks noChangeArrowheads="1"/>
          </p:cNvSpPr>
          <p:nvPr/>
        </p:nvSpPr>
        <p:spPr bwMode="auto">
          <a:xfrm>
            <a:off x="2712775" y="5207191"/>
            <a:ext cx="151660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lnSpc>
                <a:spcPts val="2160"/>
              </a:lnSpc>
              <a:spcBef>
                <a:spcPct val="0"/>
              </a:spcBef>
              <a:spcAft>
                <a:spcPct val="0"/>
              </a:spcAft>
            </a:pPr>
            <a:r>
              <a:rPr lang="en-US" sz="1800" dirty="0" smtClean="0">
                <a:solidFill>
                  <a:srgbClr val="000000"/>
                </a:solidFill>
                <a:latin typeface="Arial" charset="0"/>
              </a:rPr>
              <a:t>DNA ligase</a:t>
            </a:r>
            <a:endParaRPr lang="en-US" sz="1800" dirty="0">
              <a:solidFill>
                <a:srgbClr val="000000"/>
              </a:solidFill>
              <a:latin typeface="Arial" charset="0"/>
            </a:endParaRPr>
          </a:p>
        </p:txBody>
      </p:sp>
      <p:sp>
        <p:nvSpPr>
          <p:cNvPr id="23" name="Text Box 31"/>
          <p:cNvSpPr txBox="1">
            <a:spLocks noChangeArrowheads="1"/>
          </p:cNvSpPr>
          <p:nvPr/>
        </p:nvSpPr>
        <p:spPr bwMode="auto">
          <a:xfrm>
            <a:off x="3126393" y="348773"/>
            <a:ext cx="2058389"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lnSpc>
                <a:spcPts val="2160"/>
              </a:lnSpc>
              <a:spcBef>
                <a:spcPct val="0"/>
              </a:spcBef>
              <a:spcAft>
                <a:spcPct val="0"/>
              </a:spcAft>
            </a:pPr>
            <a:r>
              <a:rPr lang="en-US" sz="1800" dirty="0" smtClean="0">
                <a:solidFill>
                  <a:srgbClr val="000000"/>
                </a:solidFill>
                <a:latin typeface="Arial" charset="0"/>
              </a:rPr>
              <a:t>DNA polymerase</a:t>
            </a:r>
            <a:br>
              <a:rPr lang="en-US" sz="1800" dirty="0" smtClean="0">
                <a:solidFill>
                  <a:srgbClr val="000000"/>
                </a:solidFill>
                <a:latin typeface="Arial" charset="0"/>
              </a:rPr>
            </a:br>
            <a:r>
              <a:rPr lang="en-US" sz="1800" dirty="0" smtClean="0">
                <a:solidFill>
                  <a:srgbClr val="000000"/>
                </a:solidFill>
                <a:latin typeface="Arial" charset="0"/>
              </a:rPr>
              <a:t>molecule</a:t>
            </a:r>
            <a:endParaRPr lang="en-US" sz="1800" dirty="0">
              <a:solidFill>
                <a:srgbClr val="000000"/>
              </a:solidFill>
              <a:latin typeface="Arial" charset="0"/>
            </a:endParaRPr>
          </a:p>
        </p:txBody>
      </p:sp>
      <p:sp>
        <p:nvSpPr>
          <p:cNvPr id="24" name="Text Box 31"/>
          <p:cNvSpPr txBox="1">
            <a:spLocks noChangeArrowheads="1"/>
          </p:cNvSpPr>
          <p:nvPr/>
        </p:nvSpPr>
        <p:spPr bwMode="auto">
          <a:xfrm>
            <a:off x="6336295" y="541014"/>
            <a:ext cx="1837015" cy="1058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lnSpc>
                <a:spcPts val="2060"/>
              </a:lnSpc>
              <a:spcBef>
                <a:spcPct val="0"/>
              </a:spcBef>
              <a:spcAft>
                <a:spcPct val="0"/>
              </a:spcAft>
            </a:pPr>
            <a:r>
              <a:rPr lang="en-US" sz="1800" dirty="0" smtClean="0">
                <a:solidFill>
                  <a:srgbClr val="000000"/>
                </a:solidFill>
                <a:latin typeface="Arial" charset="0"/>
              </a:rPr>
              <a:t>This daughter</a:t>
            </a:r>
            <a:br>
              <a:rPr lang="en-US" sz="1800" dirty="0" smtClean="0">
                <a:solidFill>
                  <a:srgbClr val="000000"/>
                </a:solidFill>
                <a:latin typeface="Arial" charset="0"/>
              </a:rPr>
            </a:br>
            <a:r>
              <a:rPr lang="en-US" sz="1800" dirty="0" smtClean="0">
                <a:solidFill>
                  <a:srgbClr val="000000"/>
                </a:solidFill>
                <a:latin typeface="Arial" charset="0"/>
              </a:rPr>
              <a:t>strand is</a:t>
            </a:r>
            <a:br>
              <a:rPr lang="en-US" sz="1800" dirty="0" smtClean="0">
                <a:solidFill>
                  <a:srgbClr val="000000"/>
                </a:solidFill>
                <a:latin typeface="Arial" charset="0"/>
              </a:rPr>
            </a:br>
            <a:r>
              <a:rPr lang="en-US" sz="1800" dirty="0" smtClean="0">
                <a:solidFill>
                  <a:srgbClr val="000000"/>
                </a:solidFill>
                <a:latin typeface="Arial" charset="0"/>
              </a:rPr>
              <a:t>synthesized</a:t>
            </a:r>
            <a:br>
              <a:rPr lang="en-US" sz="1800" dirty="0" smtClean="0">
                <a:solidFill>
                  <a:srgbClr val="000000"/>
                </a:solidFill>
                <a:latin typeface="Arial" charset="0"/>
              </a:rPr>
            </a:br>
            <a:r>
              <a:rPr lang="en-US" sz="1800" dirty="0" smtClean="0">
                <a:solidFill>
                  <a:srgbClr val="000000"/>
                </a:solidFill>
                <a:latin typeface="Arial" charset="0"/>
              </a:rPr>
              <a:t>continuously</a:t>
            </a:r>
            <a:endParaRPr lang="en-US" sz="1800" dirty="0">
              <a:solidFill>
                <a:srgbClr val="000000"/>
              </a:solidFill>
              <a:latin typeface="Arial" charset="0"/>
            </a:endParaRPr>
          </a:p>
        </p:txBody>
      </p:sp>
      <p:sp>
        <p:nvSpPr>
          <p:cNvPr id="25" name="Text Box 31"/>
          <p:cNvSpPr txBox="1">
            <a:spLocks noChangeArrowheads="1"/>
          </p:cNvSpPr>
          <p:nvPr/>
        </p:nvSpPr>
        <p:spPr bwMode="auto">
          <a:xfrm>
            <a:off x="6353772" y="1764359"/>
            <a:ext cx="1837015" cy="1058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lnSpc>
                <a:spcPts val="2060"/>
              </a:lnSpc>
              <a:spcBef>
                <a:spcPct val="0"/>
              </a:spcBef>
              <a:spcAft>
                <a:spcPct val="0"/>
              </a:spcAft>
            </a:pPr>
            <a:r>
              <a:rPr lang="en-US" sz="1800" dirty="0" smtClean="0">
                <a:solidFill>
                  <a:srgbClr val="000000"/>
                </a:solidFill>
                <a:latin typeface="Arial" charset="0"/>
              </a:rPr>
              <a:t>This daughter</a:t>
            </a:r>
            <a:br>
              <a:rPr lang="en-US" sz="1800" dirty="0" smtClean="0">
                <a:solidFill>
                  <a:srgbClr val="000000"/>
                </a:solidFill>
                <a:latin typeface="Arial" charset="0"/>
              </a:rPr>
            </a:br>
            <a:r>
              <a:rPr lang="en-US" sz="1800" dirty="0" smtClean="0">
                <a:solidFill>
                  <a:srgbClr val="000000"/>
                </a:solidFill>
                <a:latin typeface="Arial" charset="0"/>
              </a:rPr>
              <a:t>strand is</a:t>
            </a:r>
            <a:br>
              <a:rPr lang="en-US" sz="1800" dirty="0" smtClean="0">
                <a:solidFill>
                  <a:srgbClr val="000000"/>
                </a:solidFill>
                <a:latin typeface="Arial" charset="0"/>
              </a:rPr>
            </a:br>
            <a:r>
              <a:rPr lang="en-US" sz="1800" dirty="0" smtClean="0">
                <a:solidFill>
                  <a:srgbClr val="000000"/>
                </a:solidFill>
                <a:latin typeface="Arial" charset="0"/>
              </a:rPr>
              <a:t>synthesized</a:t>
            </a:r>
            <a:br>
              <a:rPr lang="en-US" sz="1800" dirty="0" smtClean="0">
                <a:solidFill>
                  <a:srgbClr val="000000"/>
                </a:solidFill>
                <a:latin typeface="Arial" charset="0"/>
              </a:rPr>
            </a:br>
            <a:r>
              <a:rPr lang="en-US" sz="1800" dirty="0" smtClean="0">
                <a:solidFill>
                  <a:srgbClr val="000000"/>
                </a:solidFill>
                <a:latin typeface="Arial" charset="0"/>
              </a:rPr>
              <a:t>in pieces</a:t>
            </a:r>
            <a:endParaRPr lang="en-US" sz="1800" dirty="0">
              <a:solidFill>
                <a:srgbClr val="000000"/>
              </a:solidFill>
              <a:latin typeface="Arial" charset="0"/>
            </a:endParaRPr>
          </a:p>
        </p:txBody>
      </p:sp>
      <p:sp>
        <p:nvSpPr>
          <p:cNvPr id="26" name="Text Box 31"/>
          <p:cNvSpPr txBox="1">
            <a:spLocks noChangeArrowheads="1"/>
          </p:cNvSpPr>
          <p:nvPr/>
        </p:nvSpPr>
        <p:spPr bwMode="auto">
          <a:xfrm>
            <a:off x="1312334" y="1302619"/>
            <a:ext cx="35771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800" dirty="0" smtClean="0">
                <a:solidFill>
                  <a:srgbClr val="000000"/>
                </a:solidFill>
                <a:latin typeface="Arial" charset="0"/>
              </a:rPr>
              <a:t>5</a:t>
            </a:r>
            <a:r>
              <a:rPr lang="en-US" sz="1800" dirty="0" smtClean="0">
                <a:solidFill>
                  <a:srgbClr val="000000"/>
                </a:solidFill>
                <a:latin typeface="Symbol Std"/>
                <a:cs typeface="Symbol Std"/>
              </a:rPr>
              <a:t>′</a:t>
            </a:r>
            <a:endParaRPr lang="en-US" sz="1800" dirty="0">
              <a:solidFill>
                <a:srgbClr val="000000"/>
              </a:solidFill>
              <a:latin typeface="Symbol Std"/>
              <a:cs typeface="Symbol Std"/>
            </a:endParaRPr>
          </a:p>
        </p:txBody>
      </p:sp>
      <p:sp>
        <p:nvSpPr>
          <p:cNvPr id="27" name="Text Box 31"/>
          <p:cNvSpPr txBox="1">
            <a:spLocks noChangeArrowheads="1"/>
          </p:cNvSpPr>
          <p:nvPr/>
        </p:nvSpPr>
        <p:spPr bwMode="auto">
          <a:xfrm>
            <a:off x="1305984" y="1562969"/>
            <a:ext cx="35771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800" dirty="0" smtClean="0">
                <a:solidFill>
                  <a:srgbClr val="000000"/>
                </a:solidFill>
                <a:latin typeface="Arial" charset="0"/>
              </a:rPr>
              <a:t>3</a:t>
            </a:r>
            <a:r>
              <a:rPr lang="en-US" sz="1800" dirty="0" smtClean="0">
                <a:solidFill>
                  <a:srgbClr val="000000"/>
                </a:solidFill>
                <a:latin typeface="Symbol Std"/>
                <a:cs typeface="Symbol Std"/>
              </a:rPr>
              <a:t>′</a:t>
            </a:r>
            <a:endParaRPr lang="en-US" sz="1800" dirty="0">
              <a:solidFill>
                <a:srgbClr val="000000"/>
              </a:solidFill>
              <a:latin typeface="Symbol Std"/>
              <a:cs typeface="Symbol Std"/>
            </a:endParaRPr>
          </a:p>
        </p:txBody>
      </p:sp>
      <p:sp>
        <p:nvSpPr>
          <p:cNvPr id="28" name="Text Box 31"/>
          <p:cNvSpPr txBox="1">
            <a:spLocks noChangeArrowheads="1"/>
          </p:cNvSpPr>
          <p:nvPr/>
        </p:nvSpPr>
        <p:spPr bwMode="auto">
          <a:xfrm>
            <a:off x="1305395" y="4224164"/>
            <a:ext cx="35771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800" dirty="0" smtClean="0">
                <a:solidFill>
                  <a:srgbClr val="000000"/>
                </a:solidFill>
                <a:latin typeface="Arial" charset="0"/>
              </a:rPr>
              <a:t>5</a:t>
            </a:r>
            <a:r>
              <a:rPr lang="en-US" sz="1800" dirty="0" smtClean="0">
                <a:solidFill>
                  <a:srgbClr val="000000"/>
                </a:solidFill>
                <a:latin typeface="Symbol Std"/>
                <a:cs typeface="Symbol Std"/>
              </a:rPr>
              <a:t>′</a:t>
            </a:r>
            <a:endParaRPr lang="en-US" sz="1800" dirty="0">
              <a:solidFill>
                <a:srgbClr val="000000"/>
              </a:solidFill>
              <a:latin typeface="Symbol Std"/>
              <a:cs typeface="Symbol Std"/>
            </a:endParaRPr>
          </a:p>
        </p:txBody>
      </p:sp>
      <p:sp>
        <p:nvSpPr>
          <p:cNvPr id="29" name="Text Box 31"/>
          <p:cNvSpPr txBox="1">
            <a:spLocks noChangeArrowheads="1"/>
          </p:cNvSpPr>
          <p:nvPr/>
        </p:nvSpPr>
        <p:spPr bwMode="auto">
          <a:xfrm>
            <a:off x="1305985" y="4456754"/>
            <a:ext cx="35771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800" dirty="0" smtClean="0">
                <a:solidFill>
                  <a:srgbClr val="000000"/>
                </a:solidFill>
                <a:latin typeface="Arial" charset="0"/>
              </a:rPr>
              <a:t>3</a:t>
            </a:r>
            <a:r>
              <a:rPr lang="en-US" sz="1800" dirty="0" smtClean="0">
                <a:solidFill>
                  <a:srgbClr val="000000"/>
                </a:solidFill>
                <a:latin typeface="Symbol Std"/>
                <a:cs typeface="Symbol Std"/>
              </a:rPr>
              <a:t>′</a:t>
            </a:r>
            <a:endParaRPr lang="en-US" sz="1800" dirty="0">
              <a:solidFill>
                <a:srgbClr val="000000"/>
              </a:solidFill>
              <a:latin typeface="Symbol Std"/>
              <a:cs typeface="Symbol Std"/>
            </a:endParaRPr>
          </a:p>
        </p:txBody>
      </p:sp>
      <p:sp>
        <p:nvSpPr>
          <p:cNvPr id="30" name="Text Box 31"/>
          <p:cNvSpPr txBox="1">
            <a:spLocks noChangeArrowheads="1"/>
          </p:cNvSpPr>
          <p:nvPr/>
        </p:nvSpPr>
        <p:spPr bwMode="auto">
          <a:xfrm>
            <a:off x="5920926" y="293032"/>
            <a:ext cx="35771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800" dirty="0" smtClean="0">
                <a:solidFill>
                  <a:srgbClr val="000000"/>
                </a:solidFill>
                <a:latin typeface="Arial" charset="0"/>
              </a:rPr>
              <a:t>3</a:t>
            </a:r>
            <a:r>
              <a:rPr lang="en-US" sz="1800" dirty="0" smtClean="0">
                <a:solidFill>
                  <a:srgbClr val="000000"/>
                </a:solidFill>
                <a:latin typeface="Symbol Std"/>
                <a:cs typeface="Symbol Std"/>
              </a:rPr>
              <a:t>′</a:t>
            </a:r>
            <a:endParaRPr lang="en-US" sz="1800" dirty="0">
              <a:solidFill>
                <a:srgbClr val="000000"/>
              </a:solidFill>
              <a:latin typeface="Symbol Std"/>
              <a:cs typeface="Symbol Std"/>
            </a:endParaRPr>
          </a:p>
        </p:txBody>
      </p:sp>
      <p:sp>
        <p:nvSpPr>
          <p:cNvPr id="31" name="Text Box 31"/>
          <p:cNvSpPr txBox="1">
            <a:spLocks noChangeArrowheads="1"/>
          </p:cNvSpPr>
          <p:nvPr/>
        </p:nvSpPr>
        <p:spPr bwMode="auto">
          <a:xfrm>
            <a:off x="5955624" y="2243044"/>
            <a:ext cx="35771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800" dirty="0" smtClean="0">
                <a:solidFill>
                  <a:srgbClr val="000000"/>
                </a:solidFill>
                <a:latin typeface="Arial" charset="0"/>
              </a:rPr>
              <a:t>3</a:t>
            </a:r>
            <a:r>
              <a:rPr lang="en-US" sz="1800" dirty="0" smtClean="0">
                <a:solidFill>
                  <a:srgbClr val="000000"/>
                </a:solidFill>
                <a:latin typeface="Symbol Std"/>
                <a:cs typeface="Symbol Std"/>
              </a:rPr>
              <a:t>′</a:t>
            </a:r>
            <a:endParaRPr lang="en-US" sz="1800" dirty="0">
              <a:solidFill>
                <a:srgbClr val="000000"/>
              </a:solidFill>
              <a:latin typeface="Symbol Std"/>
              <a:cs typeface="Symbol Std"/>
            </a:endParaRPr>
          </a:p>
        </p:txBody>
      </p:sp>
      <p:sp>
        <p:nvSpPr>
          <p:cNvPr id="32" name="Text Box 31"/>
          <p:cNvSpPr txBox="1">
            <a:spLocks noChangeArrowheads="1"/>
          </p:cNvSpPr>
          <p:nvPr/>
        </p:nvSpPr>
        <p:spPr bwMode="auto">
          <a:xfrm>
            <a:off x="5927274" y="678057"/>
            <a:ext cx="35771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800" dirty="0" smtClean="0">
                <a:solidFill>
                  <a:srgbClr val="000000"/>
                </a:solidFill>
                <a:latin typeface="Arial" charset="0"/>
              </a:rPr>
              <a:t>5</a:t>
            </a:r>
            <a:r>
              <a:rPr lang="en-US" sz="1800" dirty="0" smtClean="0">
                <a:solidFill>
                  <a:srgbClr val="000000"/>
                </a:solidFill>
                <a:latin typeface="Symbol Std"/>
                <a:cs typeface="Symbol Std"/>
              </a:rPr>
              <a:t>′</a:t>
            </a:r>
            <a:endParaRPr lang="en-US" sz="1800" dirty="0">
              <a:solidFill>
                <a:srgbClr val="000000"/>
              </a:solidFill>
              <a:latin typeface="Symbol Std"/>
              <a:cs typeface="Symbol Std"/>
            </a:endParaRPr>
          </a:p>
        </p:txBody>
      </p:sp>
      <p:sp>
        <p:nvSpPr>
          <p:cNvPr id="33" name="Text Box 31"/>
          <p:cNvSpPr txBox="1">
            <a:spLocks noChangeArrowheads="1"/>
          </p:cNvSpPr>
          <p:nvPr/>
        </p:nvSpPr>
        <p:spPr bwMode="auto">
          <a:xfrm>
            <a:off x="5948094" y="2530913"/>
            <a:ext cx="35771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800" dirty="0" smtClean="0">
                <a:solidFill>
                  <a:srgbClr val="000000"/>
                </a:solidFill>
                <a:latin typeface="Arial" charset="0"/>
              </a:rPr>
              <a:t>5</a:t>
            </a:r>
            <a:r>
              <a:rPr lang="en-US" sz="1800" dirty="0" smtClean="0">
                <a:solidFill>
                  <a:srgbClr val="000000"/>
                </a:solidFill>
                <a:latin typeface="Symbol Std"/>
                <a:cs typeface="Symbol Std"/>
              </a:rPr>
              <a:t>′</a:t>
            </a:r>
            <a:endParaRPr lang="en-US" sz="1800" dirty="0">
              <a:solidFill>
                <a:srgbClr val="000000"/>
              </a:solidFill>
              <a:latin typeface="Symbol Std"/>
              <a:cs typeface="Symbol Std"/>
            </a:endParaRPr>
          </a:p>
        </p:txBody>
      </p:sp>
      <p:sp>
        <p:nvSpPr>
          <p:cNvPr id="34" name="Text Box 31"/>
          <p:cNvSpPr txBox="1">
            <a:spLocks noChangeArrowheads="1"/>
          </p:cNvSpPr>
          <p:nvPr/>
        </p:nvSpPr>
        <p:spPr bwMode="auto">
          <a:xfrm>
            <a:off x="2619625" y="6248409"/>
            <a:ext cx="364003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lnSpc>
                <a:spcPts val="2160"/>
              </a:lnSpc>
              <a:spcBef>
                <a:spcPct val="0"/>
              </a:spcBef>
              <a:spcAft>
                <a:spcPct val="0"/>
              </a:spcAft>
            </a:pPr>
            <a:r>
              <a:rPr lang="en-US" sz="1800" dirty="0" smtClean="0">
                <a:solidFill>
                  <a:srgbClr val="000000"/>
                </a:solidFill>
                <a:latin typeface="Arial" charset="0"/>
              </a:rPr>
              <a:t>Overall direction of replication</a:t>
            </a:r>
            <a:endParaRPr lang="en-US" sz="1800" dirty="0">
              <a:solidFill>
                <a:srgbClr val="000000"/>
              </a:solidFill>
              <a:latin typeface="Arial" charset="0"/>
            </a:endParaRPr>
          </a:p>
        </p:txBody>
      </p:sp>
    </p:spTree>
    <p:extLst>
      <p:ext uri="{BB962C8B-B14F-4D97-AF65-F5344CB8AC3E}">
        <p14:creationId xmlns:p14="http://schemas.microsoft.com/office/powerpoint/2010/main" val="25220756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DNA replication proceeds in two directions at many sites simultaneously</a:t>
            </a:r>
            <a:endParaRPr lang="en-US" dirty="0"/>
          </a:p>
        </p:txBody>
      </p:sp>
      <p:sp>
        <p:nvSpPr>
          <p:cNvPr id="3" name="Content Placeholder 2"/>
          <p:cNvSpPr>
            <a:spLocks noGrp="1"/>
          </p:cNvSpPr>
          <p:nvPr>
            <p:ph idx="1"/>
          </p:nvPr>
        </p:nvSpPr>
        <p:spPr>
          <a:xfrm>
            <a:off x="533400" y="2336873"/>
            <a:ext cx="8105633" cy="3599316"/>
          </a:xfrm>
        </p:spPr>
        <p:txBody>
          <a:bodyPr>
            <a:normAutofit/>
          </a:bodyPr>
          <a:lstStyle/>
          <a:p>
            <a:r>
              <a:rPr lang="en-US" sz="2800" dirty="0" smtClean="0"/>
              <a:t>DNA polymerases and DNA ligase also </a:t>
            </a:r>
            <a:r>
              <a:rPr lang="en-US" sz="2800" u="sng" dirty="0" smtClean="0"/>
              <a:t>repair DNA</a:t>
            </a:r>
            <a:r>
              <a:rPr lang="en-US" sz="2800" dirty="0" smtClean="0"/>
              <a:t> damaged by harmful radiation and toxic chemicals.</a:t>
            </a:r>
          </a:p>
          <a:p>
            <a:endParaRPr lang="en-US" sz="2800" dirty="0" smtClean="0"/>
          </a:p>
          <a:p>
            <a:r>
              <a:rPr lang="en-US" sz="2800" dirty="0" smtClean="0"/>
              <a:t>DNA replication ensures that all the somatic cells in a multicellular organism </a:t>
            </a:r>
            <a:r>
              <a:rPr lang="en-US" sz="2800" u="sng" dirty="0" smtClean="0"/>
              <a:t>carry the same genetic information.</a:t>
            </a:r>
            <a:endParaRPr lang="en-US" sz="2800" u="sng" dirty="0"/>
          </a:p>
        </p:txBody>
      </p:sp>
    </p:spTree>
    <p:extLst>
      <p:ext uri="{BB962C8B-B14F-4D97-AF65-F5344CB8AC3E}">
        <p14:creationId xmlns:p14="http://schemas.microsoft.com/office/powerpoint/2010/main" val="25817092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DNA Structure </a:t>
            </a:r>
            <a:endParaRPr lang="en-US" dirty="0"/>
          </a:p>
        </p:txBody>
      </p:sp>
      <p:sp>
        <p:nvSpPr>
          <p:cNvPr id="3" name="Content Placeholder 2"/>
          <p:cNvSpPr>
            <a:spLocks noGrp="1"/>
          </p:cNvSpPr>
          <p:nvPr>
            <p:ph idx="1"/>
          </p:nvPr>
        </p:nvSpPr>
        <p:spPr/>
        <p:txBody>
          <a:bodyPr/>
          <a:lstStyle/>
          <a:p>
            <a:r>
              <a:rPr lang="en-US" dirty="0" smtClean="0"/>
              <a:t>Double Stranded</a:t>
            </a:r>
          </a:p>
          <a:p>
            <a:r>
              <a:rPr lang="en-US" dirty="0" smtClean="0"/>
              <a:t>Backbone</a:t>
            </a:r>
          </a:p>
          <a:p>
            <a:pPr lvl="1"/>
            <a:r>
              <a:rPr lang="en-US" dirty="0" smtClean="0"/>
              <a:t>Phosphate</a:t>
            </a:r>
          </a:p>
          <a:p>
            <a:pPr lvl="1"/>
            <a:r>
              <a:rPr lang="en-US" dirty="0" smtClean="0"/>
              <a:t>Sugar (deoxyribose) </a:t>
            </a:r>
          </a:p>
          <a:p>
            <a:r>
              <a:rPr lang="en-US" dirty="0" smtClean="0"/>
              <a:t>“Rungs of the Ladder”</a:t>
            </a:r>
          </a:p>
          <a:p>
            <a:pPr lvl="1"/>
            <a:r>
              <a:rPr lang="en-US" dirty="0" smtClean="0"/>
              <a:t>Nitrogenous Base (</a:t>
            </a:r>
            <a:r>
              <a:rPr lang="en-US" dirty="0" smtClean="0"/>
              <a:t>Adenine, </a:t>
            </a:r>
            <a:r>
              <a:rPr lang="en-US" dirty="0" smtClean="0"/>
              <a:t>Cytosine, Guanine, Thymine) </a:t>
            </a:r>
          </a:p>
          <a:p>
            <a:r>
              <a:rPr lang="en-US" dirty="0" smtClean="0"/>
              <a:t>Two stands twist together to form double helix</a:t>
            </a:r>
          </a:p>
          <a:p>
            <a:pPr lvl="1"/>
            <a:endParaRPr lang="en-US" dirty="0"/>
          </a:p>
        </p:txBody>
      </p:sp>
    </p:spTree>
    <p:extLst>
      <p:ext uri="{BB962C8B-B14F-4D97-AF65-F5344CB8AC3E}">
        <p14:creationId xmlns:p14="http://schemas.microsoft.com/office/powerpoint/2010/main" val="20705053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10_05bAntiparallelDNA-U.jpg"/>
          <p:cNvPicPr>
            <a:picLocks noChangeAspect="1"/>
          </p:cNvPicPr>
          <p:nvPr/>
        </p:nvPicPr>
        <p:blipFill rotWithShape="1">
          <a:blip r:embed="rId3" cstate="email">
            <a:extLst>
              <a:ext uri="{28A0092B-C50C-407E-A947-70E740481C1C}">
                <a14:useLocalDpi xmlns:a14="http://schemas.microsoft.com/office/drawing/2010/main" val="0"/>
              </a:ext>
            </a:extLst>
          </a:blip>
          <a:srcRect b="2613"/>
          <a:stretch/>
        </p:blipFill>
        <p:spPr>
          <a:xfrm>
            <a:off x="2575560" y="241407"/>
            <a:ext cx="3992880" cy="6411644"/>
          </a:xfrm>
          <a:prstGeom prst="rect">
            <a:avLst/>
          </a:prstGeom>
        </p:spPr>
      </p:pic>
      <p:sp>
        <p:nvSpPr>
          <p:cNvPr id="9217" name="Rectangle 3"/>
          <p:cNvSpPr>
            <a:spLocks noGrp="1" noChangeArrowheads="1"/>
          </p:cNvSpPr>
          <p:nvPr>
            <p:ph type="ctrTitle" idx="4294967295"/>
          </p:nvPr>
        </p:nvSpPr>
        <p:spPr bwMode="auto">
          <a:xfrm>
            <a:off x="0" y="0"/>
            <a:ext cx="5648325" cy="30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en-US" sz="1200" dirty="0">
                <a:latin typeface="Arial" charset="0"/>
              </a:rPr>
              <a:t>Figure </a:t>
            </a:r>
            <a:r>
              <a:rPr lang="en-US" sz="1200" dirty="0" smtClean="0">
                <a:latin typeface="Arial" charset="0"/>
              </a:rPr>
              <a:t>10.5b</a:t>
            </a:r>
            <a:endParaRPr lang="en-US" sz="1200" dirty="0">
              <a:latin typeface="Arial" charset="0"/>
            </a:endParaRPr>
          </a:p>
        </p:txBody>
      </p:sp>
      <p:sp>
        <p:nvSpPr>
          <p:cNvPr id="5" name="Text Box 31"/>
          <p:cNvSpPr txBox="1">
            <a:spLocks noChangeArrowheads="1"/>
          </p:cNvSpPr>
          <p:nvPr/>
        </p:nvSpPr>
        <p:spPr bwMode="auto">
          <a:xfrm>
            <a:off x="3444286" y="1218217"/>
            <a:ext cx="30539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600" dirty="0" smtClean="0">
                <a:solidFill>
                  <a:srgbClr val="000000"/>
                </a:solidFill>
                <a:latin typeface="Arial" charset="0"/>
              </a:rPr>
              <a:t>5</a:t>
            </a:r>
            <a:r>
              <a:rPr lang="en-US" sz="1600" dirty="0" smtClean="0">
                <a:solidFill>
                  <a:srgbClr val="000000"/>
                </a:solidFill>
                <a:latin typeface="Symbol Std"/>
                <a:cs typeface="Symbol Std"/>
              </a:rPr>
              <a:t>′</a:t>
            </a:r>
            <a:endParaRPr lang="en-US" sz="1600" dirty="0">
              <a:solidFill>
                <a:srgbClr val="000000"/>
              </a:solidFill>
              <a:latin typeface="Symbol Std"/>
              <a:cs typeface="Symbol Std"/>
            </a:endParaRPr>
          </a:p>
        </p:txBody>
      </p:sp>
      <p:sp>
        <p:nvSpPr>
          <p:cNvPr id="6" name="Text Box 31"/>
          <p:cNvSpPr txBox="1">
            <a:spLocks noChangeArrowheads="1"/>
          </p:cNvSpPr>
          <p:nvPr/>
        </p:nvSpPr>
        <p:spPr bwMode="auto">
          <a:xfrm>
            <a:off x="5514386" y="2113567"/>
            <a:ext cx="30539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600" dirty="0" smtClean="0">
                <a:solidFill>
                  <a:srgbClr val="000000"/>
                </a:solidFill>
                <a:latin typeface="Arial" charset="0"/>
              </a:rPr>
              <a:t>5</a:t>
            </a:r>
            <a:r>
              <a:rPr lang="en-US" sz="1600" dirty="0" smtClean="0">
                <a:solidFill>
                  <a:srgbClr val="000000"/>
                </a:solidFill>
                <a:latin typeface="Symbol Std"/>
                <a:cs typeface="Symbol Std"/>
              </a:rPr>
              <a:t>′</a:t>
            </a:r>
            <a:endParaRPr lang="en-US" sz="1600" dirty="0">
              <a:solidFill>
                <a:srgbClr val="000000"/>
              </a:solidFill>
              <a:latin typeface="Symbol Std"/>
              <a:cs typeface="Symbol Std"/>
            </a:endParaRPr>
          </a:p>
        </p:txBody>
      </p:sp>
      <p:sp>
        <p:nvSpPr>
          <p:cNvPr id="7" name="Text Box 31"/>
          <p:cNvSpPr txBox="1">
            <a:spLocks noChangeArrowheads="1"/>
          </p:cNvSpPr>
          <p:nvPr/>
        </p:nvSpPr>
        <p:spPr bwMode="auto">
          <a:xfrm>
            <a:off x="3590336" y="1783367"/>
            <a:ext cx="30539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600" dirty="0" smtClean="0">
                <a:solidFill>
                  <a:srgbClr val="000000"/>
                </a:solidFill>
                <a:latin typeface="Arial" charset="0"/>
              </a:rPr>
              <a:t>1</a:t>
            </a:r>
            <a:r>
              <a:rPr lang="en-US" sz="1600" dirty="0" smtClean="0">
                <a:solidFill>
                  <a:srgbClr val="000000"/>
                </a:solidFill>
                <a:latin typeface="Symbol Std"/>
                <a:cs typeface="Symbol Std"/>
              </a:rPr>
              <a:t>′</a:t>
            </a:r>
            <a:endParaRPr lang="en-US" sz="1600" dirty="0">
              <a:solidFill>
                <a:srgbClr val="000000"/>
              </a:solidFill>
              <a:latin typeface="Symbol Std"/>
              <a:cs typeface="Symbol Std"/>
            </a:endParaRPr>
          </a:p>
        </p:txBody>
      </p:sp>
      <p:sp>
        <p:nvSpPr>
          <p:cNvPr id="8" name="Text Box 31"/>
          <p:cNvSpPr txBox="1">
            <a:spLocks noChangeArrowheads="1"/>
          </p:cNvSpPr>
          <p:nvPr/>
        </p:nvSpPr>
        <p:spPr bwMode="auto">
          <a:xfrm>
            <a:off x="3358561" y="1954817"/>
            <a:ext cx="30539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600" dirty="0" smtClean="0">
                <a:solidFill>
                  <a:srgbClr val="000000"/>
                </a:solidFill>
                <a:latin typeface="Arial" charset="0"/>
              </a:rPr>
              <a:t>2</a:t>
            </a:r>
            <a:r>
              <a:rPr lang="en-US" sz="1600" dirty="0" smtClean="0">
                <a:solidFill>
                  <a:srgbClr val="000000"/>
                </a:solidFill>
                <a:latin typeface="Symbol Std"/>
                <a:cs typeface="Symbol Std"/>
              </a:rPr>
              <a:t>′</a:t>
            </a:r>
            <a:endParaRPr lang="en-US" sz="1600" dirty="0">
              <a:solidFill>
                <a:srgbClr val="000000"/>
              </a:solidFill>
              <a:latin typeface="Symbol Std"/>
              <a:cs typeface="Symbol Std"/>
            </a:endParaRPr>
          </a:p>
        </p:txBody>
      </p:sp>
      <p:sp>
        <p:nvSpPr>
          <p:cNvPr id="9" name="Text Box 31"/>
          <p:cNvSpPr txBox="1">
            <a:spLocks noChangeArrowheads="1"/>
          </p:cNvSpPr>
          <p:nvPr/>
        </p:nvSpPr>
        <p:spPr bwMode="auto">
          <a:xfrm>
            <a:off x="5641386" y="1370617"/>
            <a:ext cx="30539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600" dirty="0" smtClean="0">
                <a:solidFill>
                  <a:srgbClr val="000000"/>
                </a:solidFill>
                <a:latin typeface="Arial" charset="0"/>
              </a:rPr>
              <a:t>2</a:t>
            </a:r>
            <a:r>
              <a:rPr lang="en-US" sz="1600" dirty="0" smtClean="0">
                <a:solidFill>
                  <a:srgbClr val="000000"/>
                </a:solidFill>
                <a:latin typeface="Symbol Std"/>
                <a:cs typeface="Symbol Std"/>
              </a:rPr>
              <a:t>′</a:t>
            </a:r>
            <a:endParaRPr lang="en-US" sz="1600" dirty="0">
              <a:solidFill>
                <a:srgbClr val="000000"/>
              </a:solidFill>
              <a:latin typeface="Symbol Std"/>
              <a:cs typeface="Symbol Std"/>
            </a:endParaRPr>
          </a:p>
        </p:txBody>
      </p:sp>
      <p:sp>
        <p:nvSpPr>
          <p:cNvPr id="10" name="Text Box 31"/>
          <p:cNvSpPr txBox="1">
            <a:spLocks noChangeArrowheads="1"/>
          </p:cNvSpPr>
          <p:nvPr/>
        </p:nvSpPr>
        <p:spPr bwMode="auto">
          <a:xfrm>
            <a:off x="5895386" y="1894492"/>
            <a:ext cx="30539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600" dirty="0" smtClean="0">
                <a:solidFill>
                  <a:srgbClr val="000000"/>
                </a:solidFill>
                <a:latin typeface="Arial" charset="0"/>
              </a:rPr>
              <a:t>4</a:t>
            </a:r>
            <a:r>
              <a:rPr lang="en-US" sz="1600" dirty="0" smtClean="0">
                <a:solidFill>
                  <a:srgbClr val="000000"/>
                </a:solidFill>
                <a:latin typeface="Symbol Std"/>
                <a:cs typeface="Symbol Std"/>
              </a:rPr>
              <a:t>′</a:t>
            </a:r>
            <a:endParaRPr lang="en-US" sz="1600" dirty="0">
              <a:solidFill>
                <a:srgbClr val="000000"/>
              </a:solidFill>
              <a:latin typeface="Symbol Std"/>
              <a:cs typeface="Symbol Std"/>
            </a:endParaRPr>
          </a:p>
        </p:txBody>
      </p:sp>
      <p:sp>
        <p:nvSpPr>
          <p:cNvPr id="11" name="Text Box 31"/>
          <p:cNvSpPr txBox="1">
            <a:spLocks noChangeArrowheads="1"/>
          </p:cNvSpPr>
          <p:nvPr/>
        </p:nvSpPr>
        <p:spPr bwMode="auto">
          <a:xfrm>
            <a:off x="5987461" y="1640492"/>
            <a:ext cx="30539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600" dirty="0" smtClean="0">
                <a:solidFill>
                  <a:srgbClr val="000000"/>
                </a:solidFill>
                <a:latin typeface="Arial" charset="0"/>
              </a:rPr>
              <a:t>3</a:t>
            </a:r>
            <a:r>
              <a:rPr lang="en-US" sz="1600" dirty="0" smtClean="0">
                <a:solidFill>
                  <a:srgbClr val="000000"/>
                </a:solidFill>
                <a:latin typeface="Symbol Std"/>
                <a:cs typeface="Symbol Std"/>
              </a:rPr>
              <a:t>′</a:t>
            </a:r>
            <a:endParaRPr lang="en-US" sz="1600" dirty="0">
              <a:solidFill>
                <a:srgbClr val="000000"/>
              </a:solidFill>
              <a:latin typeface="Symbol Std"/>
              <a:cs typeface="Symbol Std"/>
            </a:endParaRPr>
          </a:p>
        </p:txBody>
      </p:sp>
      <p:sp>
        <p:nvSpPr>
          <p:cNvPr id="12" name="Text Box 31"/>
          <p:cNvSpPr txBox="1">
            <a:spLocks noChangeArrowheads="1"/>
          </p:cNvSpPr>
          <p:nvPr/>
        </p:nvSpPr>
        <p:spPr bwMode="auto">
          <a:xfrm>
            <a:off x="3095036" y="1430942"/>
            <a:ext cx="30539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600" dirty="0" smtClean="0">
                <a:solidFill>
                  <a:srgbClr val="000000"/>
                </a:solidFill>
                <a:latin typeface="Arial" charset="0"/>
              </a:rPr>
              <a:t>4</a:t>
            </a:r>
            <a:r>
              <a:rPr lang="en-US" sz="1600" dirty="0" smtClean="0">
                <a:solidFill>
                  <a:srgbClr val="000000"/>
                </a:solidFill>
                <a:latin typeface="Symbol Std"/>
                <a:cs typeface="Symbol Std"/>
              </a:rPr>
              <a:t>′</a:t>
            </a:r>
            <a:endParaRPr lang="en-US" sz="1600" dirty="0">
              <a:solidFill>
                <a:srgbClr val="000000"/>
              </a:solidFill>
              <a:latin typeface="Symbol Std"/>
              <a:cs typeface="Symbol Std"/>
            </a:endParaRPr>
          </a:p>
        </p:txBody>
      </p:sp>
      <p:sp>
        <p:nvSpPr>
          <p:cNvPr id="13" name="Text Box 31"/>
          <p:cNvSpPr txBox="1">
            <a:spLocks noChangeArrowheads="1"/>
          </p:cNvSpPr>
          <p:nvPr/>
        </p:nvSpPr>
        <p:spPr bwMode="auto">
          <a:xfrm>
            <a:off x="3028361" y="1678592"/>
            <a:ext cx="30539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600" dirty="0" smtClean="0">
                <a:solidFill>
                  <a:srgbClr val="000000"/>
                </a:solidFill>
                <a:latin typeface="Arial" charset="0"/>
              </a:rPr>
              <a:t>3</a:t>
            </a:r>
            <a:r>
              <a:rPr lang="en-US" sz="1600" dirty="0" smtClean="0">
                <a:solidFill>
                  <a:srgbClr val="000000"/>
                </a:solidFill>
                <a:latin typeface="Symbol Std"/>
                <a:cs typeface="Symbol Std"/>
              </a:rPr>
              <a:t>′</a:t>
            </a:r>
            <a:endParaRPr lang="en-US" sz="1600" dirty="0">
              <a:solidFill>
                <a:srgbClr val="000000"/>
              </a:solidFill>
              <a:latin typeface="Symbol Std"/>
              <a:cs typeface="Symbol Std"/>
            </a:endParaRPr>
          </a:p>
        </p:txBody>
      </p:sp>
      <p:sp>
        <p:nvSpPr>
          <p:cNvPr id="14" name="Text Box 31"/>
          <p:cNvSpPr txBox="1">
            <a:spLocks noChangeArrowheads="1"/>
          </p:cNvSpPr>
          <p:nvPr/>
        </p:nvSpPr>
        <p:spPr bwMode="auto">
          <a:xfrm>
            <a:off x="2993436" y="1030892"/>
            <a:ext cx="30539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2200" dirty="0" smtClean="0">
                <a:solidFill>
                  <a:srgbClr val="000000"/>
                </a:solidFill>
                <a:latin typeface="Arial" charset="0"/>
              </a:rPr>
              <a:t>P</a:t>
            </a:r>
            <a:endParaRPr lang="en-US" sz="2200" dirty="0">
              <a:solidFill>
                <a:srgbClr val="000000"/>
              </a:solidFill>
              <a:latin typeface="Symbol Std"/>
              <a:cs typeface="Symbol Std"/>
            </a:endParaRPr>
          </a:p>
        </p:txBody>
      </p:sp>
      <p:sp>
        <p:nvSpPr>
          <p:cNvPr id="15" name="Text Box 31"/>
          <p:cNvSpPr txBox="1">
            <a:spLocks noChangeArrowheads="1"/>
          </p:cNvSpPr>
          <p:nvPr/>
        </p:nvSpPr>
        <p:spPr bwMode="auto">
          <a:xfrm>
            <a:off x="2993436" y="2142142"/>
            <a:ext cx="30539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2200" dirty="0" smtClean="0">
                <a:solidFill>
                  <a:srgbClr val="000000"/>
                </a:solidFill>
                <a:latin typeface="Arial" charset="0"/>
              </a:rPr>
              <a:t>P</a:t>
            </a:r>
            <a:endParaRPr lang="en-US" sz="2200" dirty="0">
              <a:solidFill>
                <a:srgbClr val="000000"/>
              </a:solidFill>
              <a:latin typeface="Symbol Std"/>
              <a:cs typeface="Symbol Std"/>
            </a:endParaRPr>
          </a:p>
        </p:txBody>
      </p:sp>
      <p:sp>
        <p:nvSpPr>
          <p:cNvPr id="16" name="Text Box 31"/>
          <p:cNvSpPr txBox="1">
            <a:spLocks noChangeArrowheads="1"/>
          </p:cNvSpPr>
          <p:nvPr/>
        </p:nvSpPr>
        <p:spPr bwMode="auto">
          <a:xfrm>
            <a:off x="5949361" y="2208817"/>
            <a:ext cx="30539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2200" dirty="0" smtClean="0">
                <a:solidFill>
                  <a:srgbClr val="000000"/>
                </a:solidFill>
                <a:latin typeface="Arial" charset="0"/>
              </a:rPr>
              <a:t>P</a:t>
            </a:r>
            <a:endParaRPr lang="en-US" sz="2200" dirty="0">
              <a:solidFill>
                <a:srgbClr val="000000"/>
              </a:solidFill>
              <a:latin typeface="Symbol Std"/>
              <a:cs typeface="Symbol Std"/>
            </a:endParaRPr>
          </a:p>
        </p:txBody>
      </p:sp>
      <p:sp>
        <p:nvSpPr>
          <p:cNvPr id="17" name="Text Box 31"/>
          <p:cNvSpPr txBox="1">
            <a:spLocks noChangeArrowheads="1"/>
          </p:cNvSpPr>
          <p:nvPr/>
        </p:nvSpPr>
        <p:spPr bwMode="auto">
          <a:xfrm>
            <a:off x="5946186" y="3310542"/>
            <a:ext cx="30539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2200" dirty="0" smtClean="0">
                <a:solidFill>
                  <a:srgbClr val="000000"/>
                </a:solidFill>
                <a:latin typeface="Arial" charset="0"/>
              </a:rPr>
              <a:t>P</a:t>
            </a:r>
            <a:endParaRPr lang="en-US" sz="2200" dirty="0">
              <a:solidFill>
                <a:srgbClr val="000000"/>
              </a:solidFill>
              <a:latin typeface="Symbol Std"/>
              <a:cs typeface="Symbol Std"/>
            </a:endParaRPr>
          </a:p>
        </p:txBody>
      </p:sp>
      <p:sp>
        <p:nvSpPr>
          <p:cNvPr id="18" name="Text Box 31"/>
          <p:cNvSpPr txBox="1">
            <a:spLocks noChangeArrowheads="1"/>
          </p:cNvSpPr>
          <p:nvPr/>
        </p:nvSpPr>
        <p:spPr bwMode="auto">
          <a:xfrm>
            <a:off x="2990261" y="3234342"/>
            <a:ext cx="30539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2200" dirty="0" smtClean="0">
                <a:solidFill>
                  <a:srgbClr val="000000"/>
                </a:solidFill>
                <a:latin typeface="Arial" charset="0"/>
              </a:rPr>
              <a:t>P</a:t>
            </a:r>
            <a:endParaRPr lang="en-US" sz="2200" dirty="0">
              <a:solidFill>
                <a:srgbClr val="000000"/>
              </a:solidFill>
              <a:latin typeface="Symbol Std"/>
              <a:cs typeface="Symbol Std"/>
            </a:endParaRPr>
          </a:p>
        </p:txBody>
      </p:sp>
      <p:sp>
        <p:nvSpPr>
          <p:cNvPr id="19" name="Text Box 31"/>
          <p:cNvSpPr txBox="1">
            <a:spLocks noChangeArrowheads="1"/>
          </p:cNvSpPr>
          <p:nvPr/>
        </p:nvSpPr>
        <p:spPr bwMode="auto">
          <a:xfrm>
            <a:off x="3923711" y="1621442"/>
            <a:ext cx="30539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2200" dirty="0" smtClean="0">
                <a:solidFill>
                  <a:srgbClr val="000000"/>
                </a:solidFill>
                <a:latin typeface="Arial" charset="0"/>
              </a:rPr>
              <a:t>A</a:t>
            </a:r>
            <a:endParaRPr lang="en-US" sz="2200" dirty="0">
              <a:solidFill>
                <a:srgbClr val="000000"/>
              </a:solidFill>
              <a:latin typeface="Symbol Std"/>
              <a:cs typeface="Symbol Std"/>
            </a:endParaRPr>
          </a:p>
        </p:txBody>
      </p:sp>
      <p:sp>
        <p:nvSpPr>
          <p:cNvPr id="20" name="Text Box 31"/>
          <p:cNvSpPr txBox="1">
            <a:spLocks noChangeArrowheads="1"/>
          </p:cNvSpPr>
          <p:nvPr/>
        </p:nvSpPr>
        <p:spPr bwMode="auto">
          <a:xfrm>
            <a:off x="5057186" y="1615092"/>
            <a:ext cx="30539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2200" dirty="0" smtClean="0">
                <a:solidFill>
                  <a:srgbClr val="000000"/>
                </a:solidFill>
                <a:latin typeface="Arial" charset="0"/>
              </a:rPr>
              <a:t>T</a:t>
            </a:r>
            <a:endParaRPr lang="en-US" sz="2200" dirty="0">
              <a:solidFill>
                <a:srgbClr val="000000"/>
              </a:solidFill>
              <a:latin typeface="Symbol Std"/>
              <a:cs typeface="Symbol Std"/>
            </a:endParaRPr>
          </a:p>
        </p:txBody>
      </p:sp>
      <p:sp>
        <p:nvSpPr>
          <p:cNvPr id="21" name="Text Box 31"/>
          <p:cNvSpPr txBox="1">
            <a:spLocks noChangeArrowheads="1"/>
          </p:cNvSpPr>
          <p:nvPr/>
        </p:nvSpPr>
        <p:spPr bwMode="auto">
          <a:xfrm>
            <a:off x="5860460" y="1056292"/>
            <a:ext cx="52763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2200" dirty="0" smtClean="0">
                <a:solidFill>
                  <a:srgbClr val="000000"/>
                </a:solidFill>
                <a:latin typeface="Arial" charset="0"/>
              </a:rPr>
              <a:t>HO</a:t>
            </a:r>
            <a:endParaRPr lang="en-US" sz="2200" dirty="0">
              <a:solidFill>
                <a:srgbClr val="000000"/>
              </a:solidFill>
              <a:latin typeface="Symbol Std"/>
              <a:cs typeface="Symbol Std"/>
            </a:endParaRPr>
          </a:p>
        </p:txBody>
      </p:sp>
      <p:sp>
        <p:nvSpPr>
          <p:cNvPr id="22" name="Text Box 31"/>
          <p:cNvSpPr txBox="1">
            <a:spLocks noChangeArrowheads="1"/>
          </p:cNvSpPr>
          <p:nvPr/>
        </p:nvSpPr>
        <p:spPr bwMode="auto">
          <a:xfrm>
            <a:off x="3930061" y="2719992"/>
            <a:ext cx="30539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2200" dirty="0" smtClean="0">
                <a:solidFill>
                  <a:srgbClr val="000000"/>
                </a:solidFill>
                <a:latin typeface="Arial" charset="0"/>
              </a:rPr>
              <a:t>C</a:t>
            </a:r>
            <a:endParaRPr lang="en-US" sz="2200" dirty="0">
              <a:solidFill>
                <a:srgbClr val="000000"/>
              </a:solidFill>
              <a:latin typeface="Symbol Std"/>
              <a:cs typeface="Symbol Std"/>
            </a:endParaRPr>
          </a:p>
        </p:txBody>
      </p:sp>
      <p:sp>
        <p:nvSpPr>
          <p:cNvPr id="23" name="Text Box 31"/>
          <p:cNvSpPr txBox="1">
            <a:spLocks noChangeArrowheads="1"/>
          </p:cNvSpPr>
          <p:nvPr/>
        </p:nvSpPr>
        <p:spPr bwMode="auto">
          <a:xfrm>
            <a:off x="4990511" y="2713642"/>
            <a:ext cx="30539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2200" dirty="0" smtClean="0">
                <a:solidFill>
                  <a:srgbClr val="000000"/>
                </a:solidFill>
                <a:latin typeface="Arial" charset="0"/>
              </a:rPr>
              <a:t>G</a:t>
            </a:r>
            <a:endParaRPr lang="en-US" sz="2200" dirty="0">
              <a:solidFill>
                <a:srgbClr val="000000"/>
              </a:solidFill>
              <a:latin typeface="Symbol Std"/>
              <a:cs typeface="Symbol Std"/>
            </a:endParaRPr>
          </a:p>
        </p:txBody>
      </p:sp>
      <p:sp>
        <p:nvSpPr>
          <p:cNvPr id="24" name="Text Box 31"/>
          <p:cNvSpPr txBox="1">
            <a:spLocks noChangeArrowheads="1"/>
          </p:cNvSpPr>
          <p:nvPr/>
        </p:nvSpPr>
        <p:spPr bwMode="auto">
          <a:xfrm>
            <a:off x="3930061" y="3821717"/>
            <a:ext cx="30539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2200" dirty="0" smtClean="0">
                <a:solidFill>
                  <a:srgbClr val="000000"/>
                </a:solidFill>
                <a:latin typeface="Arial" charset="0"/>
              </a:rPr>
              <a:t>G</a:t>
            </a:r>
            <a:endParaRPr lang="en-US" sz="2200" dirty="0">
              <a:solidFill>
                <a:srgbClr val="000000"/>
              </a:solidFill>
              <a:latin typeface="Symbol Std"/>
              <a:cs typeface="Symbol Std"/>
            </a:endParaRPr>
          </a:p>
        </p:txBody>
      </p:sp>
      <p:sp>
        <p:nvSpPr>
          <p:cNvPr id="25" name="Text Box 31"/>
          <p:cNvSpPr txBox="1">
            <a:spLocks noChangeArrowheads="1"/>
          </p:cNvSpPr>
          <p:nvPr/>
        </p:nvSpPr>
        <p:spPr bwMode="auto">
          <a:xfrm>
            <a:off x="5015911" y="3828067"/>
            <a:ext cx="30539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2200" dirty="0" smtClean="0">
                <a:solidFill>
                  <a:srgbClr val="000000"/>
                </a:solidFill>
                <a:latin typeface="Arial" charset="0"/>
              </a:rPr>
              <a:t>C</a:t>
            </a:r>
            <a:endParaRPr lang="en-US" sz="2200" dirty="0">
              <a:solidFill>
                <a:srgbClr val="000000"/>
              </a:solidFill>
              <a:latin typeface="Symbol Std"/>
              <a:cs typeface="Symbol Std"/>
            </a:endParaRPr>
          </a:p>
        </p:txBody>
      </p:sp>
      <p:sp>
        <p:nvSpPr>
          <p:cNvPr id="26" name="Text Box 31"/>
          <p:cNvSpPr txBox="1">
            <a:spLocks noChangeArrowheads="1"/>
          </p:cNvSpPr>
          <p:nvPr/>
        </p:nvSpPr>
        <p:spPr bwMode="auto">
          <a:xfrm>
            <a:off x="5943011" y="4415442"/>
            <a:ext cx="30539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2200" dirty="0" smtClean="0">
                <a:solidFill>
                  <a:srgbClr val="000000"/>
                </a:solidFill>
                <a:latin typeface="Arial" charset="0"/>
              </a:rPr>
              <a:t>P</a:t>
            </a:r>
            <a:endParaRPr lang="en-US" sz="2200" dirty="0">
              <a:solidFill>
                <a:srgbClr val="000000"/>
              </a:solidFill>
              <a:latin typeface="Symbol Std"/>
              <a:cs typeface="Symbol Std"/>
            </a:endParaRPr>
          </a:p>
        </p:txBody>
      </p:sp>
      <p:sp>
        <p:nvSpPr>
          <p:cNvPr id="27" name="Text Box 31"/>
          <p:cNvSpPr txBox="1">
            <a:spLocks noChangeArrowheads="1"/>
          </p:cNvSpPr>
          <p:nvPr/>
        </p:nvSpPr>
        <p:spPr bwMode="auto">
          <a:xfrm>
            <a:off x="2987086" y="4339242"/>
            <a:ext cx="30539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2200" dirty="0" smtClean="0">
                <a:solidFill>
                  <a:srgbClr val="000000"/>
                </a:solidFill>
                <a:latin typeface="Arial" charset="0"/>
              </a:rPr>
              <a:t>P</a:t>
            </a:r>
            <a:endParaRPr lang="en-US" sz="2200" dirty="0">
              <a:solidFill>
                <a:srgbClr val="000000"/>
              </a:solidFill>
              <a:latin typeface="Symbol Std"/>
              <a:cs typeface="Symbol Std"/>
            </a:endParaRPr>
          </a:p>
        </p:txBody>
      </p:sp>
      <p:sp>
        <p:nvSpPr>
          <p:cNvPr id="28" name="Text Box 31"/>
          <p:cNvSpPr txBox="1">
            <a:spLocks noChangeArrowheads="1"/>
          </p:cNvSpPr>
          <p:nvPr/>
        </p:nvSpPr>
        <p:spPr bwMode="auto">
          <a:xfrm>
            <a:off x="5952536" y="5513992"/>
            <a:ext cx="30539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2200" dirty="0" smtClean="0">
                <a:solidFill>
                  <a:srgbClr val="000000"/>
                </a:solidFill>
                <a:latin typeface="Arial" charset="0"/>
              </a:rPr>
              <a:t>P</a:t>
            </a:r>
            <a:endParaRPr lang="en-US" sz="2200" dirty="0">
              <a:solidFill>
                <a:srgbClr val="000000"/>
              </a:solidFill>
              <a:latin typeface="Symbol Std"/>
              <a:cs typeface="Symbol Std"/>
            </a:endParaRPr>
          </a:p>
        </p:txBody>
      </p:sp>
      <p:sp>
        <p:nvSpPr>
          <p:cNvPr id="29" name="Text Box 31"/>
          <p:cNvSpPr txBox="1">
            <a:spLocks noChangeArrowheads="1"/>
          </p:cNvSpPr>
          <p:nvPr/>
        </p:nvSpPr>
        <p:spPr bwMode="auto">
          <a:xfrm>
            <a:off x="3930061" y="4929792"/>
            <a:ext cx="30539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2200" dirty="0" smtClean="0">
                <a:solidFill>
                  <a:srgbClr val="000000"/>
                </a:solidFill>
                <a:latin typeface="Arial" charset="0"/>
              </a:rPr>
              <a:t>T</a:t>
            </a:r>
            <a:endParaRPr lang="en-US" sz="2200" dirty="0">
              <a:solidFill>
                <a:srgbClr val="000000"/>
              </a:solidFill>
              <a:latin typeface="Symbol Std"/>
              <a:cs typeface="Symbol Std"/>
            </a:endParaRPr>
          </a:p>
        </p:txBody>
      </p:sp>
      <p:sp>
        <p:nvSpPr>
          <p:cNvPr id="30" name="Text Box 31"/>
          <p:cNvSpPr txBox="1">
            <a:spLocks noChangeArrowheads="1"/>
          </p:cNvSpPr>
          <p:nvPr/>
        </p:nvSpPr>
        <p:spPr bwMode="auto">
          <a:xfrm>
            <a:off x="5015911" y="4936142"/>
            <a:ext cx="30539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2200" dirty="0" smtClean="0">
                <a:solidFill>
                  <a:srgbClr val="000000"/>
                </a:solidFill>
                <a:latin typeface="Arial" charset="0"/>
              </a:rPr>
              <a:t>A</a:t>
            </a:r>
            <a:endParaRPr lang="en-US" sz="2200" dirty="0">
              <a:solidFill>
                <a:srgbClr val="000000"/>
              </a:solidFill>
              <a:latin typeface="Symbol Std"/>
              <a:cs typeface="Symbol Std"/>
            </a:endParaRPr>
          </a:p>
        </p:txBody>
      </p:sp>
      <p:sp>
        <p:nvSpPr>
          <p:cNvPr id="31" name="Text Box 31"/>
          <p:cNvSpPr txBox="1">
            <a:spLocks noChangeArrowheads="1"/>
          </p:cNvSpPr>
          <p:nvPr/>
        </p:nvSpPr>
        <p:spPr bwMode="auto">
          <a:xfrm>
            <a:off x="2853736" y="5444142"/>
            <a:ext cx="56256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2200" dirty="0" smtClean="0">
                <a:solidFill>
                  <a:srgbClr val="000000"/>
                </a:solidFill>
                <a:latin typeface="Arial" charset="0"/>
              </a:rPr>
              <a:t>OH</a:t>
            </a:r>
            <a:endParaRPr lang="en-US" sz="2200" dirty="0">
              <a:solidFill>
                <a:srgbClr val="000000"/>
              </a:solidFill>
              <a:latin typeface="Symbol Std"/>
              <a:cs typeface="Symbol Std"/>
            </a:endParaRPr>
          </a:p>
        </p:txBody>
      </p:sp>
      <p:sp>
        <p:nvSpPr>
          <p:cNvPr id="32" name="Text Box 31"/>
          <p:cNvSpPr txBox="1">
            <a:spLocks noChangeArrowheads="1"/>
          </p:cNvSpPr>
          <p:nvPr/>
        </p:nvSpPr>
        <p:spPr bwMode="auto">
          <a:xfrm>
            <a:off x="2822504" y="378124"/>
            <a:ext cx="93464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2200" dirty="0" smtClean="0">
                <a:solidFill>
                  <a:srgbClr val="000000"/>
                </a:solidFill>
                <a:latin typeface="Arial" charset="0"/>
              </a:rPr>
              <a:t>5</a:t>
            </a:r>
            <a:r>
              <a:rPr lang="en-US" sz="2200" dirty="0" smtClean="0">
                <a:solidFill>
                  <a:srgbClr val="000000"/>
                </a:solidFill>
                <a:latin typeface="Symbol Std"/>
                <a:cs typeface="Symbol Std"/>
              </a:rPr>
              <a:t>′ </a:t>
            </a:r>
            <a:r>
              <a:rPr lang="en-US" sz="2200" dirty="0" smtClean="0">
                <a:solidFill>
                  <a:srgbClr val="000000"/>
                </a:solidFill>
                <a:latin typeface="Arial"/>
                <a:cs typeface="Arial"/>
              </a:rPr>
              <a:t>end</a:t>
            </a:r>
            <a:endParaRPr lang="en-US" sz="2200" dirty="0">
              <a:solidFill>
                <a:srgbClr val="000000"/>
              </a:solidFill>
              <a:latin typeface="Arial"/>
              <a:cs typeface="Arial"/>
            </a:endParaRPr>
          </a:p>
        </p:txBody>
      </p:sp>
      <p:sp>
        <p:nvSpPr>
          <p:cNvPr id="33" name="Text Box 31"/>
          <p:cNvSpPr txBox="1">
            <a:spLocks noChangeArrowheads="1"/>
          </p:cNvSpPr>
          <p:nvPr/>
        </p:nvSpPr>
        <p:spPr bwMode="auto">
          <a:xfrm>
            <a:off x="5508076" y="384739"/>
            <a:ext cx="93464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2200" dirty="0" smtClean="0">
                <a:solidFill>
                  <a:srgbClr val="000000"/>
                </a:solidFill>
                <a:latin typeface="Arial" charset="0"/>
              </a:rPr>
              <a:t>3</a:t>
            </a:r>
            <a:r>
              <a:rPr lang="en-US" sz="2200" dirty="0" smtClean="0">
                <a:solidFill>
                  <a:srgbClr val="000000"/>
                </a:solidFill>
                <a:latin typeface="Symbol Std"/>
                <a:cs typeface="Symbol Std"/>
              </a:rPr>
              <a:t>′ </a:t>
            </a:r>
            <a:r>
              <a:rPr lang="en-US" sz="2200" dirty="0">
                <a:solidFill>
                  <a:srgbClr val="000000"/>
                </a:solidFill>
                <a:latin typeface="Arial"/>
                <a:cs typeface="Arial"/>
              </a:rPr>
              <a:t>end</a:t>
            </a:r>
          </a:p>
        </p:txBody>
      </p:sp>
      <p:sp>
        <p:nvSpPr>
          <p:cNvPr id="34" name="Text Box 31"/>
          <p:cNvSpPr txBox="1">
            <a:spLocks noChangeArrowheads="1"/>
          </p:cNvSpPr>
          <p:nvPr/>
        </p:nvSpPr>
        <p:spPr bwMode="auto">
          <a:xfrm>
            <a:off x="2822512" y="6179394"/>
            <a:ext cx="93464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2200" dirty="0" smtClean="0">
                <a:solidFill>
                  <a:srgbClr val="000000"/>
                </a:solidFill>
                <a:latin typeface="Arial" charset="0"/>
              </a:rPr>
              <a:t>3</a:t>
            </a:r>
            <a:r>
              <a:rPr lang="en-US" sz="2200" dirty="0" smtClean="0">
                <a:solidFill>
                  <a:srgbClr val="000000"/>
                </a:solidFill>
                <a:latin typeface="Symbol Std"/>
                <a:cs typeface="Symbol Std"/>
              </a:rPr>
              <a:t>′ </a:t>
            </a:r>
            <a:r>
              <a:rPr lang="en-US" sz="2200" dirty="0">
                <a:solidFill>
                  <a:srgbClr val="000000"/>
                </a:solidFill>
                <a:latin typeface="Arial"/>
                <a:cs typeface="Arial"/>
              </a:rPr>
              <a:t>end</a:t>
            </a:r>
          </a:p>
        </p:txBody>
      </p:sp>
      <p:sp>
        <p:nvSpPr>
          <p:cNvPr id="35" name="Text Box 31"/>
          <p:cNvSpPr txBox="1">
            <a:spLocks noChangeArrowheads="1"/>
          </p:cNvSpPr>
          <p:nvPr/>
        </p:nvSpPr>
        <p:spPr bwMode="auto">
          <a:xfrm>
            <a:off x="5508075" y="6192623"/>
            <a:ext cx="93464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2200" dirty="0" smtClean="0">
                <a:solidFill>
                  <a:srgbClr val="000000"/>
                </a:solidFill>
                <a:latin typeface="Arial" charset="0"/>
              </a:rPr>
              <a:t>5</a:t>
            </a:r>
            <a:r>
              <a:rPr lang="en-US" sz="2200" dirty="0" smtClean="0">
                <a:solidFill>
                  <a:srgbClr val="000000"/>
                </a:solidFill>
                <a:latin typeface="Symbol Std"/>
                <a:cs typeface="Symbol Std"/>
              </a:rPr>
              <a:t>′ </a:t>
            </a:r>
            <a:r>
              <a:rPr lang="en-US" sz="2200" dirty="0">
                <a:solidFill>
                  <a:srgbClr val="000000"/>
                </a:solidFill>
                <a:latin typeface="Arial"/>
                <a:cs typeface="Arial"/>
              </a:rPr>
              <a:t>end</a:t>
            </a:r>
          </a:p>
        </p:txBody>
      </p:sp>
      <p:sp>
        <p:nvSpPr>
          <p:cNvPr id="36" name="Text Box 31"/>
          <p:cNvSpPr txBox="1">
            <a:spLocks noChangeArrowheads="1"/>
          </p:cNvSpPr>
          <p:nvPr/>
        </p:nvSpPr>
        <p:spPr bwMode="auto">
          <a:xfrm>
            <a:off x="5331037" y="1783033"/>
            <a:ext cx="30539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600" dirty="0" smtClean="0">
                <a:solidFill>
                  <a:srgbClr val="000000"/>
                </a:solidFill>
                <a:latin typeface="Arial" charset="0"/>
              </a:rPr>
              <a:t>1</a:t>
            </a:r>
            <a:r>
              <a:rPr lang="en-US" sz="1600" dirty="0" smtClean="0">
                <a:solidFill>
                  <a:srgbClr val="000000"/>
                </a:solidFill>
                <a:latin typeface="Symbol Std"/>
                <a:cs typeface="Symbol Std"/>
              </a:rPr>
              <a:t>′</a:t>
            </a:r>
            <a:endParaRPr lang="en-US" sz="1600" dirty="0">
              <a:solidFill>
                <a:srgbClr val="000000"/>
              </a:solidFill>
              <a:latin typeface="Symbol Std"/>
              <a:cs typeface="Symbol Std"/>
            </a:endParaRPr>
          </a:p>
        </p:txBody>
      </p:sp>
    </p:spTree>
    <p:extLst>
      <p:ext uri="{BB962C8B-B14F-4D97-AF65-F5344CB8AC3E}">
        <p14:creationId xmlns:p14="http://schemas.microsoft.com/office/powerpoint/2010/main" val="15711605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10_02a_1DNAPolynucleotide-U.jpg"/>
          <p:cNvPicPr>
            <a:picLocks noChangeAspect="1"/>
          </p:cNvPicPr>
          <p:nvPr/>
        </p:nvPicPr>
        <p:blipFill rotWithShape="1">
          <a:blip r:embed="rId3" cstate="email">
            <a:extLst>
              <a:ext uri="{28A0092B-C50C-407E-A947-70E740481C1C}">
                <a14:useLocalDpi xmlns:a14="http://schemas.microsoft.com/office/drawing/2010/main" val="0"/>
              </a:ext>
            </a:extLst>
          </a:blip>
          <a:srcRect b="3372"/>
          <a:stretch/>
        </p:blipFill>
        <p:spPr>
          <a:xfrm>
            <a:off x="3413574" y="161771"/>
            <a:ext cx="2170176" cy="6143687"/>
          </a:xfrm>
          <a:prstGeom prst="rect">
            <a:avLst/>
          </a:prstGeom>
        </p:spPr>
      </p:pic>
      <p:sp>
        <p:nvSpPr>
          <p:cNvPr id="9217" name="Rectangle 3"/>
          <p:cNvSpPr>
            <a:spLocks noGrp="1" noChangeArrowheads="1"/>
          </p:cNvSpPr>
          <p:nvPr>
            <p:ph type="ctrTitle" idx="4294967295"/>
          </p:nvPr>
        </p:nvSpPr>
        <p:spPr bwMode="auto">
          <a:xfrm>
            <a:off x="0" y="0"/>
            <a:ext cx="5648325" cy="30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en-US" sz="1200" dirty="0">
                <a:latin typeface="Arial" charset="0"/>
              </a:rPr>
              <a:t>Figure </a:t>
            </a:r>
            <a:r>
              <a:rPr lang="en-US" sz="1200" dirty="0" smtClean="0">
                <a:latin typeface="Arial" charset="0"/>
              </a:rPr>
              <a:t>10.2a-1</a:t>
            </a:r>
            <a:endParaRPr lang="en-US" sz="1200" dirty="0">
              <a:latin typeface="Arial" charset="0"/>
            </a:endParaRPr>
          </a:p>
        </p:txBody>
      </p:sp>
      <p:sp>
        <p:nvSpPr>
          <p:cNvPr id="6" name="Text Box 31"/>
          <p:cNvSpPr txBox="1">
            <a:spLocks noChangeArrowheads="1"/>
          </p:cNvSpPr>
          <p:nvPr/>
        </p:nvSpPr>
        <p:spPr bwMode="auto">
          <a:xfrm>
            <a:off x="4703413" y="492024"/>
            <a:ext cx="11727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r>
              <a:rPr lang="en-US" sz="1200" dirty="0" smtClean="0">
                <a:latin typeface="Arial" charset="0"/>
              </a:rPr>
              <a:t>A</a:t>
            </a:r>
            <a:endParaRPr lang="en-US" sz="1200" dirty="0">
              <a:latin typeface="Arial" charset="0"/>
            </a:endParaRPr>
          </a:p>
        </p:txBody>
      </p:sp>
      <p:sp>
        <p:nvSpPr>
          <p:cNvPr id="7" name="Text Box 31"/>
          <p:cNvSpPr txBox="1">
            <a:spLocks noChangeArrowheads="1"/>
          </p:cNvSpPr>
          <p:nvPr/>
        </p:nvSpPr>
        <p:spPr bwMode="auto">
          <a:xfrm>
            <a:off x="5220938" y="492024"/>
            <a:ext cx="11727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r>
              <a:rPr lang="en-US" sz="1200" dirty="0" smtClean="0">
                <a:latin typeface="Arial" charset="0"/>
              </a:rPr>
              <a:t>T</a:t>
            </a:r>
            <a:endParaRPr lang="en-US" sz="1200" dirty="0">
              <a:latin typeface="Arial" charset="0"/>
            </a:endParaRPr>
          </a:p>
        </p:txBody>
      </p:sp>
      <p:sp>
        <p:nvSpPr>
          <p:cNvPr id="8" name="Text Box 31"/>
          <p:cNvSpPr txBox="1">
            <a:spLocks noChangeArrowheads="1"/>
          </p:cNvSpPr>
          <p:nvPr/>
        </p:nvSpPr>
        <p:spPr bwMode="auto">
          <a:xfrm>
            <a:off x="4004913" y="2193824"/>
            <a:ext cx="15116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r>
              <a:rPr lang="en-US" sz="1200" dirty="0" smtClean="0">
                <a:latin typeface="Arial" charset="0"/>
              </a:rPr>
              <a:t>A</a:t>
            </a:r>
            <a:endParaRPr lang="en-US" sz="1200" dirty="0">
              <a:latin typeface="Arial" charset="0"/>
            </a:endParaRPr>
          </a:p>
        </p:txBody>
      </p:sp>
      <p:sp>
        <p:nvSpPr>
          <p:cNvPr id="9" name="Text Box 31"/>
          <p:cNvSpPr txBox="1">
            <a:spLocks noChangeArrowheads="1"/>
          </p:cNvSpPr>
          <p:nvPr/>
        </p:nvSpPr>
        <p:spPr bwMode="auto">
          <a:xfrm>
            <a:off x="4554188" y="2190649"/>
            <a:ext cx="15116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r>
              <a:rPr lang="en-US" sz="1200" dirty="0" smtClean="0">
                <a:latin typeface="Arial" charset="0"/>
              </a:rPr>
              <a:t>T</a:t>
            </a:r>
            <a:endParaRPr lang="en-US" sz="1200" dirty="0">
              <a:latin typeface="Arial" charset="0"/>
            </a:endParaRPr>
          </a:p>
        </p:txBody>
      </p:sp>
      <p:sp>
        <p:nvSpPr>
          <p:cNvPr id="10" name="Text Box 31"/>
          <p:cNvSpPr txBox="1">
            <a:spLocks noChangeArrowheads="1"/>
          </p:cNvSpPr>
          <p:nvPr/>
        </p:nvSpPr>
        <p:spPr bwMode="auto">
          <a:xfrm>
            <a:off x="4846288" y="3470174"/>
            <a:ext cx="15116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r>
              <a:rPr lang="en-US" sz="1200" dirty="0" smtClean="0">
                <a:latin typeface="Arial" charset="0"/>
              </a:rPr>
              <a:t>A</a:t>
            </a:r>
            <a:endParaRPr lang="en-US" sz="1200" dirty="0">
              <a:latin typeface="Arial" charset="0"/>
            </a:endParaRPr>
          </a:p>
        </p:txBody>
      </p:sp>
      <p:sp>
        <p:nvSpPr>
          <p:cNvPr id="11" name="Text Box 31"/>
          <p:cNvSpPr txBox="1">
            <a:spLocks noChangeArrowheads="1"/>
          </p:cNvSpPr>
          <p:nvPr/>
        </p:nvSpPr>
        <p:spPr bwMode="auto">
          <a:xfrm>
            <a:off x="5290788" y="3463824"/>
            <a:ext cx="15116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r>
              <a:rPr lang="en-US" sz="1200" dirty="0" smtClean="0">
                <a:latin typeface="Arial" charset="0"/>
              </a:rPr>
              <a:t>T</a:t>
            </a:r>
            <a:endParaRPr lang="en-US" sz="1200" dirty="0">
              <a:latin typeface="Arial" charset="0"/>
            </a:endParaRPr>
          </a:p>
        </p:txBody>
      </p:sp>
      <p:sp>
        <p:nvSpPr>
          <p:cNvPr id="12" name="Text Box 31"/>
          <p:cNvSpPr txBox="1">
            <a:spLocks noChangeArrowheads="1"/>
          </p:cNvSpPr>
          <p:nvPr/>
        </p:nvSpPr>
        <p:spPr bwMode="auto">
          <a:xfrm>
            <a:off x="4112863" y="5321199"/>
            <a:ext cx="15116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r>
              <a:rPr lang="en-US" sz="1200" dirty="0" smtClean="0">
                <a:latin typeface="Arial" charset="0"/>
              </a:rPr>
              <a:t>T</a:t>
            </a:r>
            <a:endParaRPr lang="en-US" sz="1200" dirty="0">
              <a:latin typeface="Arial" charset="0"/>
            </a:endParaRPr>
          </a:p>
        </p:txBody>
      </p:sp>
      <p:sp>
        <p:nvSpPr>
          <p:cNvPr id="13" name="Text Box 31"/>
          <p:cNvSpPr txBox="1">
            <a:spLocks noChangeArrowheads="1"/>
          </p:cNvSpPr>
          <p:nvPr/>
        </p:nvSpPr>
        <p:spPr bwMode="auto">
          <a:xfrm>
            <a:off x="4639913" y="5318024"/>
            <a:ext cx="15116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r>
              <a:rPr lang="en-US" sz="1200" dirty="0" smtClean="0">
                <a:latin typeface="Arial" charset="0"/>
              </a:rPr>
              <a:t>A</a:t>
            </a:r>
            <a:endParaRPr lang="en-US" sz="1200" dirty="0">
              <a:latin typeface="Arial" charset="0"/>
            </a:endParaRPr>
          </a:p>
        </p:txBody>
      </p:sp>
      <p:sp>
        <p:nvSpPr>
          <p:cNvPr id="14" name="Text Box 31"/>
          <p:cNvSpPr txBox="1">
            <a:spLocks noChangeArrowheads="1"/>
          </p:cNvSpPr>
          <p:nvPr/>
        </p:nvSpPr>
        <p:spPr bwMode="auto">
          <a:xfrm>
            <a:off x="3614388" y="4371874"/>
            <a:ext cx="15116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r>
              <a:rPr lang="en-US" sz="1200" dirty="0" smtClean="0">
                <a:latin typeface="Arial" charset="0"/>
              </a:rPr>
              <a:t>T</a:t>
            </a:r>
            <a:endParaRPr lang="en-US" sz="1200" dirty="0">
              <a:latin typeface="Arial" charset="0"/>
            </a:endParaRPr>
          </a:p>
        </p:txBody>
      </p:sp>
      <p:sp>
        <p:nvSpPr>
          <p:cNvPr id="15" name="Text Box 31"/>
          <p:cNvSpPr txBox="1">
            <a:spLocks noChangeArrowheads="1"/>
          </p:cNvSpPr>
          <p:nvPr/>
        </p:nvSpPr>
        <p:spPr bwMode="auto">
          <a:xfrm>
            <a:off x="4065238" y="4381399"/>
            <a:ext cx="15116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r>
              <a:rPr lang="en-US" sz="1200" dirty="0" smtClean="0">
                <a:latin typeface="Arial" charset="0"/>
              </a:rPr>
              <a:t>A</a:t>
            </a:r>
            <a:endParaRPr lang="en-US" sz="1200" dirty="0">
              <a:latin typeface="Arial" charset="0"/>
            </a:endParaRPr>
          </a:p>
        </p:txBody>
      </p:sp>
      <p:sp>
        <p:nvSpPr>
          <p:cNvPr id="16" name="Text Box 31"/>
          <p:cNvSpPr txBox="1">
            <a:spLocks noChangeArrowheads="1"/>
          </p:cNvSpPr>
          <p:nvPr/>
        </p:nvSpPr>
        <p:spPr bwMode="auto">
          <a:xfrm>
            <a:off x="4157313" y="4098824"/>
            <a:ext cx="15116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r>
              <a:rPr lang="en-US" sz="1200" dirty="0" smtClean="0">
                <a:latin typeface="Arial" charset="0"/>
              </a:rPr>
              <a:t>T</a:t>
            </a:r>
            <a:endParaRPr lang="en-US" sz="1200" dirty="0">
              <a:latin typeface="Arial" charset="0"/>
            </a:endParaRPr>
          </a:p>
        </p:txBody>
      </p:sp>
      <p:sp>
        <p:nvSpPr>
          <p:cNvPr id="17" name="Text Box 31"/>
          <p:cNvSpPr txBox="1">
            <a:spLocks noChangeArrowheads="1"/>
          </p:cNvSpPr>
          <p:nvPr/>
        </p:nvSpPr>
        <p:spPr bwMode="auto">
          <a:xfrm>
            <a:off x="4681188" y="4101999"/>
            <a:ext cx="15116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r>
              <a:rPr lang="en-US" sz="1200" dirty="0" smtClean="0">
                <a:latin typeface="Arial" charset="0"/>
              </a:rPr>
              <a:t>A</a:t>
            </a:r>
            <a:endParaRPr lang="en-US" sz="1200" dirty="0">
              <a:latin typeface="Arial" charset="0"/>
            </a:endParaRPr>
          </a:p>
        </p:txBody>
      </p:sp>
      <p:sp>
        <p:nvSpPr>
          <p:cNvPr id="18" name="Text Box 31"/>
          <p:cNvSpPr txBox="1">
            <a:spLocks noChangeArrowheads="1"/>
          </p:cNvSpPr>
          <p:nvPr/>
        </p:nvSpPr>
        <p:spPr bwMode="auto">
          <a:xfrm>
            <a:off x="3681063" y="1161949"/>
            <a:ext cx="15116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r>
              <a:rPr lang="en-US" sz="1200" dirty="0" smtClean="0">
                <a:latin typeface="Arial" charset="0"/>
              </a:rPr>
              <a:t>T</a:t>
            </a:r>
            <a:endParaRPr lang="en-US" sz="1200" dirty="0">
              <a:latin typeface="Arial" charset="0"/>
            </a:endParaRPr>
          </a:p>
        </p:txBody>
      </p:sp>
      <p:sp>
        <p:nvSpPr>
          <p:cNvPr id="19" name="Text Box 31"/>
          <p:cNvSpPr txBox="1">
            <a:spLocks noChangeArrowheads="1"/>
          </p:cNvSpPr>
          <p:nvPr/>
        </p:nvSpPr>
        <p:spPr bwMode="auto">
          <a:xfrm>
            <a:off x="4122388" y="1168299"/>
            <a:ext cx="15116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r>
              <a:rPr lang="en-US" sz="1200" dirty="0" smtClean="0">
                <a:latin typeface="Arial" charset="0"/>
              </a:rPr>
              <a:t>A</a:t>
            </a:r>
            <a:endParaRPr lang="en-US" sz="1200" dirty="0">
              <a:latin typeface="Arial" charset="0"/>
            </a:endParaRPr>
          </a:p>
        </p:txBody>
      </p:sp>
      <p:sp>
        <p:nvSpPr>
          <p:cNvPr id="20" name="Text Box 31"/>
          <p:cNvSpPr txBox="1">
            <a:spLocks noChangeArrowheads="1"/>
          </p:cNvSpPr>
          <p:nvPr/>
        </p:nvSpPr>
        <p:spPr bwMode="auto">
          <a:xfrm>
            <a:off x="4020788" y="831749"/>
            <a:ext cx="15116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r>
              <a:rPr lang="en-US" sz="1200" dirty="0" smtClean="0">
                <a:latin typeface="Arial" charset="0"/>
              </a:rPr>
              <a:t>C</a:t>
            </a:r>
            <a:endParaRPr lang="en-US" sz="1200" dirty="0">
              <a:latin typeface="Arial" charset="0"/>
            </a:endParaRPr>
          </a:p>
        </p:txBody>
      </p:sp>
      <p:sp>
        <p:nvSpPr>
          <p:cNvPr id="21" name="Text Box 31"/>
          <p:cNvSpPr txBox="1">
            <a:spLocks noChangeArrowheads="1"/>
          </p:cNvSpPr>
          <p:nvPr/>
        </p:nvSpPr>
        <p:spPr bwMode="auto">
          <a:xfrm>
            <a:off x="4538313" y="828574"/>
            <a:ext cx="15116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r>
              <a:rPr lang="en-US" sz="1200" dirty="0" smtClean="0">
                <a:latin typeface="Arial" charset="0"/>
              </a:rPr>
              <a:t>G</a:t>
            </a:r>
            <a:endParaRPr lang="en-US" sz="1200" dirty="0">
              <a:latin typeface="Arial" charset="0"/>
            </a:endParaRPr>
          </a:p>
        </p:txBody>
      </p:sp>
      <p:sp>
        <p:nvSpPr>
          <p:cNvPr id="22" name="Text Box 31"/>
          <p:cNvSpPr txBox="1">
            <a:spLocks noChangeArrowheads="1"/>
          </p:cNvSpPr>
          <p:nvPr/>
        </p:nvSpPr>
        <p:spPr bwMode="auto">
          <a:xfrm>
            <a:off x="3769963" y="1844574"/>
            <a:ext cx="15116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r>
              <a:rPr lang="en-US" sz="1200" dirty="0" smtClean="0">
                <a:latin typeface="Arial" charset="0"/>
              </a:rPr>
              <a:t>C</a:t>
            </a:r>
            <a:endParaRPr lang="en-US" sz="1200" dirty="0">
              <a:latin typeface="Arial" charset="0"/>
            </a:endParaRPr>
          </a:p>
        </p:txBody>
      </p:sp>
      <p:sp>
        <p:nvSpPr>
          <p:cNvPr id="23" name="Text Box 31"/>
          <p:cNvSpPr txBox="1">
            <a:spLocks noChangeArrowheads="1"/>
          </p:cNvSpPr>
          <p:nvPr/>
        </p:nvSpPr>
        <p:spPr bwMode="auto">
          <a:xfrm>
            <a:off x="4252563" y="1847749"/>
            <a:ext cx="15116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r>
              <a:rPr lang="en-US" sz="1200" dirty="0" smtClean="0">
                <a:latin typeface="Arial" charset="0"/>
              </a:rPr>
              <a:t>G</a:t>
            </a:r>
            <a:endParaRPr lang="en-US" sz="1200" dirty="0">
              <a:latin typeface="Arial" charset="0"/>
            </a:endParaRPr>
          </a:p>
        </p:txBody>
      </p:sp>
      <p:sp>
        <p:nvSpPr>
          <p:cNvPr id="24" name="Text Box 31"/>
          <p:cNvSpPr txBox="1">
            <a:spLocks noChangeArrowheads="1"/>
          </p:cNvSpPr>
          <p:nvPr/>
        </p:nvSpPr>
        <p:spPr bwMode="auto">
          <a:xfrm>
            <a:off x="3782663" y="5022749"/>
            <a:ext cx="15116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r>
              <a:rPr lang="en-US" sz="1200" dirty="0" smtClean="0">
                <a:latin typeface="Arial" charset="0"/>
              </a:rPr>
              <a:t>C</a:t>
            </a:r>
            <a:endParaRPr lang="en-US" sz="1200" dirty="0">
              <a:latin typeface="Arial" charset="0"/>
            </a:endParaRPr>
          </a:p>
        </p:txBody>
      </p:sp>
      <p:sp>
        <p:nvSpPr>
          <p:cNvPr id="25" name="Text Box 31"/>
          <p:cNvSpPr txBox="1">
            <a:spLocks noChangeArrowheads="1"/>
          </p:cNvSpPr>
          <p:nvPr/>
        </p:nvSpPr>
        <p:spPr bwMode="auto">
          <a:xfrm>
            <a:off x="4297013" y="5022749"/>
            <a:ext cx="15116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r>
              <a:rPr lang="en-US" sz="1200" dirty="0" smtClean="0">
                <a:latin typeface="Arial" charset="0"/>
              </a:rPr>
              <a:t>G</a:t>
            </a:r>
            <a:endParaRPr lang="en-US" sz="1200" dirty="0">
              <a:latin typeface="Arial" charset="0"/>
            </a:endParaRPr>
          </a:p>
        </p:txBody>
      </p:sp>
      <p:sp>
        <p:nvSpPr>
          <p:cNvPr id="26" name="Text Box 31"/>
          <p:cNvSpPr txBox="1">
            <a:spLocks noChangeArrowheads="1"/>
          </p:cNvSpPr>
          <p:nvPr/>
        </p:nvSpPr>
        <p:spPr bwMode="auto">
          <a:xfrm>
            <a:off x="4509738" y="3787674"/>
            <a:ext cx="15116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r>
              <a:rPr lang="en-US" sz="1200" dirty="0" smtClean="0">
                <a:latin typeface="Arial" charset="0"/>
              </a:rPr>
              <a:t>G</a:t>
            </a:r>
            <a:endParaRPr lang="en-US" sz="1200" dirty="0">
              <a:latin typeface="Arial" charset="0"/>
            </a:endParaRPr>
          </a:p>
        </p:txBody>
      </p:sp>
      <p:sp>
        <p:nvSpPr>
          <p:cNvPr id="27" name="Text Box 31"/>
          <p:cNvSpPr txBox="1">
            <a:spLocks noChangeArrowheads="1"/>
          </p:cNvSpPr>
          <p:nvPr/>
        </p:nvSpPr>
        <p:spPr bwMode="auto">
          <a:xfrm>
            <a:off x="5033613" y="3784499"/>
            <a:ext cx="15116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r>
              <a:rPr lang="en-US" sz="1200" dirty="0" smtClean="0">
                <a:latin typeface="Arial" charset="0"/>
              </a:rPr>
              <a:t>C</a:t>
            </a:r>
            <a:endParaRPr lang="en-US" sz="1200" dirty="0">
              <a:latin typeface="Arial" charset="0"/>
            </a:endParaRPr>
          </a:p>
        </p:txBody>
      </p:sp>
      <p:sp>
        <p:nvSpPr>
          <p:cNvPr id="28" name="Text Box 31"/>
          <p:cNvSpPr txBox="1">
            <a:spLocks noChangeArrowheads="1"/>
          </p:cNvSpPr>
          <p:nvPr/>
        </p:nvSpPr>
        <p:spPr bwMode="auto">
          <a:xfrm>
            <a:off x="4538313" y="2527199"/>
            <a:ext cx="15116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r>
              <a:rPr lang="en-US" sz="1200" dirty="0" smtClean="0">
                <a:latin typeface="Arial" charset="0"/>
              </a:rPr>
              <a:t>G</a:t>
            </a:r>
            <a:endParaRPr lang="en-US" sz="1200" dirty="0">
              <a:latin typeface="Arial" charset="0"/>
            </a:endParaRPr>
          </a:p>
        </p:txBody>
      </p:sp>
      <p:sp>
        <p:nvSpPr>
          <p:cNvPr id="29" name="Text Box 31"/>
          <p:cNvSpPr txBox="1">
            <a:spLocks noChangeArrowheads="1"/>
          </p:cNvSpPr>
          <p:nvPr/>
        </p:nvSpPr>
        <p:spPr bwMode="auto">
          <a:xfrm>
            <a:off x="5106638" y="2524024"/>
            <a:ext cx="15116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r>
              <a:rPr lang="en-US" sz="1200" dirty="0" smtClean="0">
                <a:latin typeface="Arial" charset="0"/>
              </a:rPr>
              <a:t>C</a:t>
            </a:r>
            <a:endParaRPr lang="en-US" sz="1200" dirty="0">
              <a:latin typeface="Arial" charset="0"/>
            </a:endParaRPr>
          </a:p>
        </p:txBody>
      </p:sp>
      <p:sp>
        <p:nvSpPr>
          <p:cNvPr id="30" name="Text Box 31"/>
          <p:cNvSpPr txBox="1">
            <a:spLocks noChangeArrowheads="1"/>
          </p:cNvSpPr>
          <p:nvPr/>
        </p:nvSpPr>
        <p:spPr bwMode="auto">
          <a:xfrm>
            <a:off x="4798663" y="2857399"/>
            <a:ext cx="15116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r>
              <a:rPr lang="en-US" sz="1200" dirty="0" smtClean="0">
                <a:latin typeface="Arial" charset="0"/>
              </a:rPr>
              <a:t>G</a:t>
            </a:r>
            <a:endParaRPr lang="en-US" sz="1200" dirty="0">
              <a:latin typeface="Arial" charset="0"/>
            </a:endParaRPr>
          </a:p>
        </p:txBody>
      </p:sp>
      <p:sp>
        <p:nvSpPr>
          <p:cNvPr id="31" name="Text Box 31"/>
          <p:cNvSpPr txBox="1">
            <a:spLocks noChangeArrowheads="1"/>
          </p:cNvSpPr>
          <p:nvPr/>
        </p:nvSpPr>
        <p:spPr bwMode="auto">
          <a:xfrm>
            <a:off x="336650" y="1599673"/>
            <a:ext cx="2330946"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algn="ctr"/>
            <a:r>
              <a:rPr lang="en-US" sz="2800" dirty="0" smtClean="0">
                <a:latin typeface="Arial" charset="0"/>
              </a:rPr>
              <a:t>DNA</a:t>
            </a:r>
            <a:br>
              <a:rPr lang="en-US" sz="2800" dirty="0" smtClean="0">
                <a:latin typeface="Arial" charset="0"/>
              </a:rPr>
            </a:br>
            <a:r>
              <a:rPr lang="en-US" sz="2800" dirty="0" smtClean="0">
                <a:latin typeface="Arial" charset="0"/>
              </a:rPr>
              <a:t>double helix</a:t>
            </a:r>
            <a:endParaRPr lang="en-US" sz="2800" dirty="0">
              <a:latin typeface="Arial" charset="0"/>
            </a:endParaRPr>
          </a:p>
        </p:txBody>
      </p:sp>
    </p:spTree>
    <p:extLst>
      <p:ext uri="{BB962C8B-B14F-4D97-AF65-F5344CB8AC3E}">
        <p14:creationId xmlns:p14="http://schemas.microsoft.com/office/powerpoint/2010/main" val="32501322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DNA replication: depends on specific base pairing</a:t>
            </a:r>
            <a:endParaRPr lang="en-US" dirty="0"/>
          </a:p>
        </p:txBody>
      </p:sp>
      <p:sp>
        <p:nvSpPr>
          <p:cNvPr id="3" name="Content Placeholder 2"/>
          <p:cNvSpPr>
            <a:spLocks noGrp="1"/>
          </p:cNvSpPr>
          <p:nvPr>
            <p:ph idx="1"/>
          </p:nvPr>
        </p:nvSpPr>
        <p:spPr>
          <a:xfrm>
            <a:off x="533400" y="2336873"/>
            <a:ext cx="7491484" cy="3599316"/>
          </a:xfrm>
        </p:spPr>
        <p:txBody>
          <a:bodyPr>
            <a:normAutofit/>
          </a:bodyPr>
          <a:lstStyle/>
          <a:p>
            <a:r>
              <a:rPr lang="en-US" sz="2800" dirty="0" smtClean="0"/>
              <a:t>DNA replication follows a </a:t>
            </a:r>
            <a:r>
              <a:rPr lang="en-US" sz="2800" b="1" u="sng" dirty="0" smtClean="0"/>
              <a:t>semiconservative</a:t>
            </a:r>
            <a:r>
              <a:rPr lang="en-US" sz="2800" u="sng" dirty="0" smtClean="0"/>
              <a:t> </a:t>
            </a:r>
            <a:r>
              <a:rPr lang="en-US" sz="2800" b="1" u="sng" dirty="0" smtClean="0"/>
              <a:t>model</a:t>
            </a:r>
            <a:endParaRPr lang="en-US" sz="2800" u="sng" dirty="0" smtClean="0"/>
          </a:p>
          <a:p>
            <a:pPr lvl="1"/>
            <a:r>
              <a:rPr lang="en-US" sz="2400" dirty="0" smtClean="0"/>
              <a:t>The two DNA strands separate.</a:t>
            </a:r>
          </a:p>
          <a:p>
            <a:pPr lvl="1"/>
            <a:r>
              <a:rPr lang="en-US" sz="2400" dirty="0" smtClean="0"/>
              <a:t>Each strand then becomes a template for the assembly of a complementary strand</a:t>
            </a:r>
          </a:p>
          <a:p>
            <a:pPr lvl="1"/>
            <a:r>
              <a:rPr lang="en-US" sz="2400" dirty="0" smtClean="0"/>
              <a:t>Each new DNA helix has </a:t>
            </a:r>
            <a:r>
              <a:rPr lang="en-US" sz="2400" u="sng" dirty="0" smtClean="0"/>
              <a:t>one old strand </a:t>
            </a:r>
            <a:r>
              <a:rPr lang="en-US" sz="2400" dirty="0" smtClean="0"/>
              <a:t>with </a:t>
            </a:r>
            <a:r>
              <a:rPr lang="en-US" sz="2400" u="sng" dirty="0" smtClean="0"/>
              <a:t>one new strand.</a:t>
            </a:r>
            <a:endParaRPr lang="en-US" sz="2400" u="sng" dirty="0"/>
          </a:p>
        </p:txBody>
      </p:sp>
    </p:spTree>
    <p:extLst>
      <p:ext uri="{BB962C8B-B14F-4D97-AF65-F5344CB8AC3E}">
        <p14:creationId xmlns:p14="http://schemas.microsoft.com/office/powerpoint/2010/main" val="18989281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10_04aDNAReplication_1-U.jpg"/>
          <p:cNvPicPr>
            <a:picLocks noChangeAspect="1"/>
          </p:cNvPicPr>
          <p:nvPr/>
        </p:nvPicPr>
        <p:blipFill rotWithShape="1">
          <a:blip r:embed="rId3" cstate="email">
            <a:extLst>
              <a:ext uri="{28A0092B-C50C-407E-A947-70E740481C1C}">
                <a14:useLocalDpi xmlns:a14="http://schemas.microsoft.com/office/drawing/2010/main" val="0"/>
              </a:ext>
            </a:extLst>
          </a:blip>
          <a:srcRect b="7195"/>
          <a:stretch/>
        </p:blipFill>
        <p:spPr>
          <a:xfrm>
            <a:off x="298704" y="2069592"/>
            <a:ext cx="8546592" cy="2523198"/>
          </a:xfrm>
          <a:prstGeom prst="rect">
            <a:avLst/>
          </a:prstGeom>
        </p:spPr>
      </p:pic>
      <p:sp>
        <p:nvSpPr>
          <p:cNvPr id="9217" name="Rectangle 3"/>
          <p:cNvSpPr>
            <a:spLocks noGrp="1" noChangeArrowheads="1"/>
          </p:cNvSpPr>
          <p:nvPr>
            <p:ph type="ctrTitle" idx="4294967295"/>
          </p:nvPr>
        </p:nvSpPr>
        <p:spPr bwMode="auto">
          <a:xfrm>
            <a:off x="0" y="0"/>
            <a:ext cx="5648325" cy="30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en-US" sz="1200" dirty="0">
                <a:latin typeface="Arial" charset="0"/>
              </a:rPr>
              <a:t>Figure </a:t>
            </a:r>
            <a:r>
              <a:rPr lang="en-US" sz="1200" dirty="0" smtClean="0">
                <a:latin typeface="Arial" charset="0"/>
              </a:rPr>
              <a:t>10.4a-1</a:t>
            </a:r>
            <a:endParaRPr lang="en-US" sz="1200" dirty="0">
              <a:latin typeface="Arial" charset="0"/>
            </a:endParaRPr>
          </a:p>
        </p:txBody>
      </p:sp>
      <p:sp>
        <p:nvSpPr>
          <p:cNvPr id="5" name="Text Box 31"/>
          <p:cNvSpPr txBox="1">
            <a:spLocks noChangeArrowheads="1"/>
          </p:cNvSpPr>
          <p:nvPr/>
        </p:nvSpPr>
        <p:spPr bwMode="auto">
          <a:xfrm>
            <a:off x="252664" y="4166013"/>
            <a:ext cx="1593093"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algn="ctr" eaLnBrk="0" fontAlgn="base" hangingPunct="0">
              <a:lnSpc>
                <a:spcPts val="1680"/>
              </a:lnSpc>
              <a:spcBef>
                <a:spcPct val="0"/>
              </a:spcBef>
              <a:spcAft>
                <a:spcPct val="0"/>
              </a:spcAft>
            </a:pPr>
            <a:r>
              <a:rPr lang="en-US" sz="1400" dirty="0" smtClean="0">
                <a:solidFill>
                  <a:srgbClr val="000000"/>
                </a:solidFill>
                <a:latin typeface="Arial" charset="0"/>
              </a:rPr>
              <a:t>A parental</a:t>
            </a:r>
            <a:br>
              <a:rPr lang="en-US" sz="1400" dirty="0" smtClean="0">
                <a:solidFill>
                  <a:srgbClr val="000000"/>
                </a:solidFill>
                <a:latin typeface="Arial" charset="0"/>
              </a:rPr>
            </a:br>
            <a:r>
              <a:rPr lang="en-US" sz="1400" dirty="0" smtClean="0">
                <a:solidFill>
                  <a:srgbClr val="000000"/>
                </a:solidFill>
                <a:latin typeface="Arial" charset="0"/>
              </a:rPr>
              <a:t>molecule of DNA</a:t>
            </a:r>
            <a:endParaRPr lang="en-US" sz="1400" dirty="0">
              <a:solidFill>
                <a:srgbClr val="000000"/>
              </a:solidFill>
              <a:latin typeface="Arial" charset="0"/>
            </a:endParaRPr>
          </a:p>
        </p:txBody>
      </p:sp>
      <p:sp>
        <p:nvSpPr>
          <p:cNvPr id="6" name="Text Box 31"/>
          <p:cNvSpPr txBox="1">
            <a:spLocks noChangeArrowheads="1"/>
          </p:cNvSpPr>
          <p:nvPr/>
        </p:nvSpPr>
        <p:spPr bwMode="auto">
          <a:xfrm>
            <a:off x="715964" y="2313377"/>
            <a:ext cx="27146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lnSpc>
                <a:spcPts val="1680"/>
              </a:lnSpc>
              <a:spcBef>
                <a:spcPct val="0"/>
              </a:spcBef>
              <a:spcAft>
                <a:spcPct val="0"/>
              </a:spcAft>
            </a:pPr>
            <a:r>
              <a:rPr lang="en-US" sz="1400" dirty="0" smtClean="0">
                <a:solidFill>
                  <a:srgbClr val="000000"/>
                </a:solidFill>
                <a:latin typeface="Arial" charset="0"/>
              </a:rPr>
              <a:t>A</a:t>
            </a:r>
            <a:endParaRPr lang="en-US" sz="1400" dirty="0">
              <a:solidFill>
                <a:srgbClr val="000000"/>
              </a:solidFill>
              <a:latin typeface="Arial" charset="0"/>
            </a:endParaRPr>
          </a:p>
        </p:txBody>
      </p:sp>
      <p:sp>
        <p:nvSpPr>
          <p:cNvPr id="7" name="Text Box 31"/>
          <p:cNvSpPr txBox="1">
            <a:spLocks noChangeArrowheads="1"/>
          </p:cNvSpPr>
          <p:nvPr/>
        </p:nvSpPr>
        <p:spPr bwMode="auto">
          <a:xfrm>
            <a:off x="1300164" y="2310202"/>
            <a:ext cx="27146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lnSpc>
                <a:spcPts val="1680"/>
              </a:lnSpc>
              <a:spcBef>
                <a:spcPct val="0"/>
              </a:spcBef>
              <a:spcAft>
                <a:spcPct val="0"/>
              </a:spcAft>
            </a:pPr>
            <a:r>
              <a:rPr lang="en-US" sz="1400" dirty="0" smtClean="0">
                <a:solidFill>
                  <a:srgbClr val="000000"/>
                </a:solidFill>
                <a:latin typeface="Arial" charset="0"/>
              </a:rPr>
              <a:t>T</a:t>
            </a:r>
            <a:endParaRPr lang="en-US" sz="1400" dirty="0">
              <a:solidFill>
                <a:srgbClr val="000000"/>
              </a:solidFill>
              <a:latin typeface="Arial" charset="0"/>
            </a:endParaRPr>
          </a:p>
        </p:txBody>
      </p:sp>
      <p:sp>
        <p:nvSpPr>
          <p:cNvPr id="8" name="Text Box 31"/>
          <p:cNvSpPr txBox="1">
            <a:spLocks noChangeArrowheads="1"/>
          </p:cNvSpPr>
          <p:nvPr/>
        </p:nvSpPr>
        <p:spPr bwMode="auto">
          <a:xfrm>
            <a:off x="712789" y="2672152"/>
            <a:ext cx="27146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lnSpc>
                <a:spcPts val="1680"/>
              </a:lnSpc>
              <a:spcBef>
                <a:spcPct val="0"/>
              </a:spcBef>
              <a:spcAft>
                <a:spcPct val="0"/>
              </a:spcAft>
            </a:pPr>
            <a:r>
              <a:rPr lang="en-US" sz="1400" dirty="0" smtClean="0">
                <a:solidFill>
                  <a:srgbClr val="000000"/>
                </a:solidFill>
                <a:latin typeface="Arial" charset="0"/>
              </a:rPr>
              <a:t>C</a:t>
            </a:r>
            <a:endParaRPr lang="en-US" sz="1400" dirty="0">
              <a:solidFill>
                <a:srgbClr val="000000"/>
              </a:solidFill>
              <a:latin typeface="Arial" charset="0"/>
            </a:endParaRPr>
          </a:p>
        </p:txBody>
      </p:sp>
      <p:sp>
        <p:nvSpPr>
          <p:cNvPr id="9" name="Text Box 31"/>
          <p:cNvSpPr txBox="1">
            <a:spLocks noChangeArrowheads="1"/>
          </p:cNvSpPr>
          <p:nvPr/>
        </p:nvSpPr>
        <p:spPr bwMode="auto">
          <a:xfrm>
            <a:off x="1268414" y="2672152"/>
            <a:ext cx="27146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lnSpc>
                <a:spcPts val="1680"/>
              </a:lnSpc>
              <a:spcBef>
                <a:spcPct val="0"/>
              </a:spcBef>
              <a:spcAft>
                <a:spcPct val="0"/>
              </a:spcAft>
            </a:pPr>
            <a:r>
              <a:rPr lang="en-US" sz="1400" dirty="0" smtClean="0">
                <a:solidFill>
                  <a:srgbClr val="000000"/>
                </a:solidFill>
                <a:latin typeface="Arial" charset="0"/>
              </a:rPr>
              <a:t>G</a:t>
            </a:r>
            <a:endParaRPr lang="en-US" sz="1400" dirty="0">
              <a:solidFill>
                <a:srgbClr val="000000"/>
              </a:solidFill>
              <a:latin typeface="Arial" charset="0"/>
            </a:endParaRPr>
          </a:p>
        </p:txBody>
      </p:sp>
      <p:sp>
        <p:nvSpPr>
          <p:cNvPr id="10" name="Text Box 31"/>
          <p:cNvSpPr txBox="1">
            <a:spLocks noChangeArrowheads="1"/>
          </p:cNvSpPr>
          <p:nvPr/>
        </p:nvSpPr>
        <p:spPr bwMode="auto">
          <a:xfrm>
            <a:off x="706439" y="3402402"/>
            <a:ext cx="27146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lnSpc>
                <a:spcPts val="1680"/>
              </a:lnSpc>
              <a:spcBef>
                <a:spcPct val="0"/>
              </a:spcBef>
              <a:spcAft>
                <a:spcPct val="0"/>
              </a:spcAft>
            </a:pPr>
            <a:r>
              <a:rPr lang="en-US" sz="1400" dirty="0" smtClean="0">
                <a:solidFill>
                  <a:srgbClr val="000000"/>
                </a:solidFill>
                <a:latin typeface="Arial" charset="0"/>
              </a:rPr>
              <a:t>A</a:t>
            </a:r>
            <a:endParaRPr lang="en-US" sz="1400" dirty="0">
              <a:solidFill>
                <a:srgbClr val="000000"/>
              </a:solidFill>
              <a:latin typeface="Arial" charset="0"/>
            </a:endParaRPr>
          </a:p>
        </p:txBody>
      </p:sp>
      <p:sp>
        <p:nvSpPr>
          <p:cNvPr id="11" name="Text Box 31"/>
          <p:cNvSpPr txBox="1">
            <a:spLocks noChangeArrowheads="1"/>
          </p:cNvSpPr>
          <p:nvPr/>
        </p:nvSpPr>
        <p:spPr bwMode="auto">
          <a:xfrm>
            <a:off x="1290639" y="3399227"/>
            <a:ext cx="27146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lnSpc>
                <a:spcPts val="1680"/>
              </a:lnSpc>
              <a:spcBef>
                <a:spcPct val="0"/>
              </a:spcBef>
              <a:spcAft>
                <a:spcPct val="0"/>
              </a:spcAft>
            </a:pPr>
            <a:r>
              <a:rPr lang="en-US" sz="1400" dirty="0" smtClean="0">
                <a:solidFill>
                  <a:srgbClr val="000000"/>
                </a:solidFill>
                <a:latin typeface="Arial" charset="0"/>
              </a:rPr>
              <a:t>T</a:t>
            </a:r>
            <a:endParaRPr lang="en-US" sz="1400" dirty="0">
              <a:solidFill>
                <a:srgbClr val="000000"/>
              </a:solidFill>
              <a:latin typeface="Arial" charset="0"/>
            </a:endParaRPr>
          </a:p>
        </p:txBody>
      </p:sp>
      <p:sp>
        <p:nvSpPr>
          <p:cNvPr id="12" name="Text Box 31"/>
          <p:cNvSpPr txBox="1">
            <a:spLocks noChangeArrowheads="1"/>
          </p:cNvSpPr>
          <p:nvPr/>
        </p:nvSpPr>
        <p:spPr bwMode="auto">
          <a:xfrm>
            <a:off x="719139" y="3770702"/>
            <a:ext cx="27146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lnSpc>
                <a:spcPts val="1680"/>
              </a:lnSpc>
              <a:spcBef>
                <a:spcPct val="0"/>
              </a:spcBef>
              <a:spcAft>
                <a:spcPct val="0"/>
              </a:spcAft>
            </a:pPr>
            <a:r>
              <a:rPr lang="en-US" sz="1400" dirty="0" smtClean="0">
                <a:solidFill>
                  <a:srgbClr val="000000"/>
                </a:solidFill>
                <a:latin typeface="Arial" charset="0"/>
              </a:rPr>
              <a:t>T</a:t>
            </a:r>
            <a:endParaRPr lang="en-US" sz="1400" dirty="0">
              <a:solidFill>
                <a:srgbClr val="000000"/>
              </a:solidFill>
              <a:latin typeface="Arial" charset="0"/>
            </a:endParaRPr>
          </a:p>
        </p:txBody>
      </p:sp>
      <p:sp>
        <p:nvSpPr>
          <p:cNvPr id="13" name="Text Box 31"/>
          <p:cNvSpPr txBox="1">
            <a:spLocks noChangeArrowheads="1"/>
          </p:cNvSpPr>
          <p:nvPr/>
        </p:nvSpPr>
        <p:spPr bwMode="auto">
          <a:xfrm>
            <a:off x="1284289" y="3770702"/>
            <a:ext cx="27146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lnSpc>
                <a:spcPts val="1680"/>
              </a:lnSpc>
              <a:spcBef>
                <a:spcPct val="0"/>
              </a:spcBef>
              <a:spcAft>
                <a:spcPct val="0"/>
              </a:spcAft>
            </a:pPr>
            <a:r>
              <a:rPr lang="en-US" sz="1400" dirty="0" smtClean="0">
                <a:solidFill>
                  <a:srgbClr val="000000"/>
                </a:solidFill>
                <a:latin typeface="Arial" charset="0"/>
              </a:rPr>
              <a:t>A</a:t>
            </a:r>
            <a:endParaRPr lang="en-US" sz="1400" dirty="0">
              <a:solidFill>
                <a:srgbClr val="000000"/>
              </a:solidFill>
              <a:latin typeface="Arial" charset="0"/>
            </a:endParaRPr>
          </a:p>
        </p:txBody>
      </p:sp>
      <p:sp>
        <p:nvSpPr>
          <p:cNvPr id="14" name="Text Box 31"/>
          <p:cNvSpPr txBox="1">
            <a:spLocks noChangeArrowheads="1"/>
          </p:cNvSpPr>
          <p:nvPr/>
        </p:nvSpPr>
        <p:spPr bwMode="auto">
          <a:xfrm>
            <a:off x="706439" y="3040452"/>
            <a:ext cx="27146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lnSpc>
                <a:spcPts val="1680"/>
              </a:lnSpc>
              <a:spcBef>
                <a:spcPct val="0"/>
              </a:spcBef>
              <a:spcAft>
                <a:spcPct val="0"/>
              </a:spcAft>
            </a:pPr>
            <a:r>
              <a:rPr lang="en-US" sz="1400" dirty="0" smtClean="0">
                <a:solidFill>
                  <a:srgbClr val="000000"/>
                </a:solidFill>
                <a:latin typeface="Arial" charset="0"/>
              </a:rPr>
              <a:t>G</a:t>
            </a:r>
            <a:endParaRPr lang="en-US" sz="1400" dirty="0">
              <a:solidFill>
                <a:srgbClr val="000000"/>
              </a:solidFill>
              <a:latin typeface="Arial" charset="0"/>
            </a:endParaRPr>
          </a:p>
        </p:txBody>
      </p:sp>
      <p:sp>
        <p:nvSpPr>
          <p:cNvPr id="15" name="Text Box 31"/>
          <p:cNvSpPr txBox="1">
            <a:spLocks noChangeArrowheads="1"/>
          </p:cNvSpPr>
          <p:nvPr/>
        </p:nvSpPr>
        <p:spPr bwMode="auto">
          <a:xfrm>
            <a:off x="1287464" y="3037277"/>
            <a:ext cx="27146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lnSpc>
                <a:spcPts val="1680"/>
              </a:lnSpc>
              <a:spcBef>
                <a:spcPct val="0"/>
              </a:spcBef>
              <a:spcAft>
                <a:spcPct val="0"/>
              </a:spcAft>
            </a:pPr>
            <a:r>
              <a:rPr lang="en-US" sz="1400" dirty="0" smtClean="0">
                <a:solidFill>
                  <a:srgbClr val="000000"/>
                </a:solidFill>
                <a:latin typeface="Arial" charset="0"/>
              </a:rPr>
              <a:t>C</a:t>
            </a:r>
            <a:endParaRPr lang="en-US" sz="1400" dirty="0">
              <a:solidFill>
                <a:srgbClr val="000000"/>
              </a:solidFill>
              <a:latin typeface="Arial" charset="0"/>
            </a:endParaRPr>
          </a:p>
        </p:txBody>
      </p:sp>
    </p:spTree>
    <p:extLst>
      <p:ext uri="{BB962C8B-B14F-4D97-AF65-F5344CB8AC3E}">
        <p14:creationId xmlns:p14="http://schemas.microsoft.com/office/powerpoint/2010/main" val="18176962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1" name="Picture 9220" descr="10_04aDNAReplication_2-U.jpg"/>
          <p:cNvPicPr>
            <a:picLocks noChangeAspect="1"/>
          </p:cNvPicPr>
          <p:nvPr/>
        </p:nvPicPr>
        <p:blipFill rotWithShape="1">
          <a:blip r:embed="rId3" cstate="email">
            <a:extLst>
              <a:ext uri="{28A0092B-C50C-407E-A947-70E740481C1C}">
                <a14:useLocalDpi xmlns:a14="http://schemas.microsoft.com/office/drawing/2010/main" val="0"/>
              </a:ext>
            </a:extLst>
          </a:blip>
          <a:srcRect b="6937"/>
          <a:stretch/>
        </p:blipFill>
        <p:spPr>
          <a:xfrm>
            <a:off x="298704" y="2069592"/>
            <a:ext cx="8546592" cy="2530224"/>
          </a:xfrm>
          <a:prstGeom prst="rect">
            <a:avLst/>
          </a:prstGeom>
        </p:spPr>
      </p:pic>
      <p:sp>
        <p:nvSpPr>
          <p:cNvPr id="9217" name="Rectangle 3"/>
          <p:cNvSpPr>
            <a:spLocks noGrp="1" noChangeArrowheads="1"/>
          </p:cNvSpPr>
          <p:nvPr>
            <p:ph type="ctrTitle" idx="4294967295"/>
          </p:nvPr>
        </p:nvSpPr>
        <p:spPr bwMode="auto">
          <a:xfrm>
            <a:off x="0" y="0"/>
            <a:ext cx="5648325" cy="30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en-US" sz="1200" dirty="0">
                <a:latin typeface="Arial" charset="0"/>
              </a:rPr>
              <a:t>Figure </a:t>
            </a:r>
            <a:r>
              <a:rPr lang="en-US" sz="1200" dirty="0" smtClean="0">
                <a:latin typeface="Arial" charset="0"/>
              </a:rPr>
              <a:t>10.4a-2</a:t>
            </a:r>
            <a:endParaRPr lang="en-US" sz="1200" dirty="0">
              <a:latin typeface="Arial" charset="0"/>
            </a:endParaRPr>
          </a:p>
        </p:txBody>
      </p:sp>
      <p:sp>
        <p:nvSpPr>
          <p:cNvPr id="6" name="Text Box 31"/>
          <p:cNvSpPr txBox="1">
            <a:spLocks noChangeArrowheads="1"/>
          </p:cNvSpPr>
          <p:nvPr/>
        </p:nvSpPr>
        <p:spPr bwMode="auto">
          <a:xfrm>
            <a:off x="252664" y="4166013"/>
            <a:ext cx="1593093"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algn="ctr" eaLnBrk="0" fontAlgn="base" hangingPunct="0">
              <a:lnSpc>
                <a:spcPts val="1680"/>
              </a:lnSpc>
              <a:spcBef>
                <a:spcPct val="0"/>
              </a:spcBef>
              <a:spcAft>
                <a:spcPct val="0"/>
              </a:spcAft>
            </a:pPr>
            <a:r>
              <a:rPr lang="en-US" sz="1400" dirty="0" smtClean="0">
                <a:solidFill>
                  <a:srgbClr val="000000"/>
                </a:solidFill>
                <a:latin typeface="Arial" charset="0"/>
              </a:rPr>
              <a:t>A parental</a:t>
            </a:r>
            <a:br>
              <a:rPr lang="en-US" sz="1400" dirty="0" smtClean="0">
                <a:solidFill>
                  <a:srgbClr val="000000"/>
                </a:solidFill>
                <a:latin typeface="Arial" charset="0"/>
              </a:rPr>
            </a:br>
            <a:r>
              <a:rPr lang="en-US" sz="1400" dirty="0" smtClean="0">
                <a:solidFill>
                  <a:srgbClr val="000000"/>
                </a:solidFill>
                <a:latin typeface="Arial" charset="0"/>
              </a:rPr>
              <a:t>molecule of DNA</a:t>
            </a:r>
            <a:endParaRPr lang="en-US" sz="1400" dirty="0">
              <a:solidFill>
                <a:srgbClr val="000000"/>
              </a:solidFill>
              <a:latin typeface="Arial" charset="0"/>
            </a:endParaRPr>
          </a:p>
        </p:txBody>
      </p:sp>
      <p:sp>
        <p:nvSpPr>
          <p:cNvPr id="7" name="Text Box 31"/>
          <p:cNvSpPr txBox="1">
            <a:spLocks noChangeArrowheads="1"/>
          </p:cNvSpPr>
          <p:nvPr/>
        </p:nvSpPr>
        <p:spPr bwMode="auto">
          <a:xfrm>
            <a:off x="715964" y="2313377"/>
            <a:ext cx="27146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lnSpc>
                <a:spcPts val="1680"/>
              </a:lnSpc>
              <a:spcBef>
                <a:spcPct val="0"/>
              </a:spcBef>
              <a:spcAft>
                <a:spcPct val="0"/>
              </a:spcAft>
            </a:pPr>
            <a:r>
              <a:rPr lang="en-US" sz="1400" dirty="0" smtClean="0">
                <a:solidFill>
                  <a:srgbClr val="000000"/>
                </a:solidFill>
                <a:latin typeface="Arial" charset="0"/>
              </a:rPr>
              <a:t>A</a:t>
            </a:r>
            <a:endParaRPr lang="en-US" sz="1400" dirty="0">
              <a:solidFill>
                <a:srgbClr val="000000"/>
              </a:solidFill>
              <a:latin typeface="Arial" charset="0"/>
            </a:endParaRPr>
          </a:p>
        </p:txBody>
      </p:sp>
      <p:sp>
        <p:nvSpPr>
          <p:cNvPr id="8" name="Text Box 31"/>
          <p:cNvSpPr txBox="1">
            <a:spLocks noChangeArrowheads="1"/>
          </p:cNvSpPr>
          <p:nvPr/>
        </p:nvSpPr>
        <p:spPr bwMode="auto">
          <a:xfrm>
            <a:off x="1300164" y="2310202"/>
            <a:ext cx="27146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lnSpc>
                <a:spcPts val="1680"/>
              </a:lnSpc>
              <a:spcBef>
                <a:spcPct val="0"/>
              </a:spcBef>
              <a:spcAft>
                <a:spcPct val="0"/>
              </a:spcAft>
            </a:pPr>
            <a:r>
              <a:rPr lang="en-US" sz="1400" dirty="0" smtClean="0">
                <a:solidFill>
                  <a:srgbClr val="000000"/>
                </a:solidFill>
                <a:latin typeface="Arial" charset="0"/>
              </a:rPr>
              <a:t>T</a:t>
            </a:r>
            <a:endParaRPr lang="en-US" sz="1400" dirty="0">
              <a:solidFill>
                <a:srgbClr val="000000"/>
              </a:solidFill>
              <a:latin typeface="Arial" charset="0"/>
            </a:endParaRPr>
          </a:p>
        </p:txBody>
      </p:sp>
      <p:sp>
        <p:nvSpPr>
          <p:cNvPr id="9" name="Text Box 31"/>
          <p:cNvSpPr txBox="1">
            <a:spLocks noChangeArrowheads="1"/>
          </p:cNvSpPr>
          <p:nvPr/>
        </p:nvSpPr>
        <p:spPr bwMode="auto">
          <a:xfrm>
            <a:off x="712789" y="2672152"/>
            <a:ext cx="27146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lnSpc>
                <a:spcPts val="1680"/>
              </a:lnSpc>
              <a:spcBef>
                <a:spcPct val="0"/>
              </a:spcBef>
              <a:spcAft>
                <a:spcPct val="0"/>
              </a:spcAft>
            </a:pPr>
            <a:r>
              <a:rPr lang="en-US" sz="1400" dirty="0" smtClean="0">
                <a:solidFill>
                  <a:srgbClr val="000000"/>
                </a:solidFill>
                <a:latin typeface="Arial" charset="0"/>
              </a:rPr>
              <a:t>C</a:t>
            </a:r>
            <a:endParaRPr lang="en-US" sz="1400" dirty="0">
              <a:solidFill>
                <a:srgbClr val="000000"/>
              </a:solidFill>
              <a:latin typeface="Arial" charset="0"/>
            </a:endParaRPr>
          </a:p>
        </p:txBody>
      </p:sp>
      <p:sp>
        <p:nvSpPr>
          <p:cNvPr id="10" name="Text Box 31"/>
          <p:cNvSpPr txBox="1">
            <a:spLocks noChangeArrowheads="1"/>
          </p:cNvSpPr>
          <p:nvPr/>
        </p:nvSpPr>
        <p:spPr bwMode="auto">
          <a:xfrm>
            <a:off x="1268414" y="2672152"/>
            <a:ext cx="27146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lnSpc>
                <a:spcPts val="1680"/>
              </a:lnSpc>
              <a:spcBef>
                <a:spcPct val="0"/>
              </a:spcBef>
              <a:spcAft>
                <a:spcPct val="0"/>
              </a:spcAft>
            </a:pPr>
            <a:r>
              <a:rPr lang="en-US" sz="1400" dirty="0" smtClean="0">
                <a:solidFill>
                  <a:srgbClr val="000000"/>
                </a:solidFill>
                <a:latin typeface="Arial" charset="0"/>
              </a:rPr>
              <a:t>G</a:t>
            </a:r>
            <a:endParaRPr lang="en-US" sz="1400" dirty="0">
              <a:solidFill>
                <a:srgbClr val="000000"/>
              </a:solidFill>
              <a:latin typeface="Arial" charset="0"/>
            </a:endParaRPr>
          </a:p>
        </p:txBody>
      </p:sp>
      <p:sp>
        <p:nvSpPr>
          <p:cNvPr id="11" name="Text Box 31"/>
          <p:cNvSpPr txBox="1">
            <a:spLocks noChangeArrowheads="1"/>
          </p:cNvSpPr>
          <p:nvPr/>
        </p:nvSpPr>
        <p:spPr bwMode="auto">
          <a:xfrm>
            <a:off x="706439" y="3402402"/>
            <a:ext cx="27146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lnSpc>
                <a:spcPts val="1680"/>
              </a:lnSpc>
              <a:spcBef>
                <a:spcPct val="0"/>
              </a:spcBef>
              <a:spcAft>
                <a:spcPct val="0"/>
              </a:spcAft>
            </a:pPr>
            <a:r>
              <a:rPr lang="en-US" sz="1400" dirty="0" smtClean="0">
                <a:solidFill>
                  <a:srgbClr val="000000"/>
                </a:solidFill>
                <a:latin typeface="Arial" charset="0"/>
              </a:rPr>
              <a:t>A</a:t>
            </a:r>
            <a:endParaRPr lang="en-US" sz="1400" dirty="0">
              <a:solidFill>
                <a:srgbClr val="000000"/>
              </a:solidFill>
              <a:latin typeface="Arial" charset="0"/>
            </a:endParaRPr>
          </a:p>
        </p:txBody>
      </p:sp>
      <p:sp>
        <p:nvSpPr>
          <p:cNvPr id="12" name="Text Box 31"/>
          <p:cNvSpPr txBox="1">
            <a:spLocks noChangeArrowheads="1"/>
          </p:cNvSpPr>
          <p:nvPr/>
        </p:nvSpPr>
        <p:spPr bwMode="auto">
          <a:xfrm>
            <a:off x="1290639" y="3399227"/>
            <a:ext cx="27146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lnSpc>
                <a:spcPts val="1680"/>
              </a:lnSpc>
              <a:spcBef>
                <a:spcPct val="0"/>
              </a:spcBef>
              <a:spcAft>
                <a:spcPct val="0"/>
              </a:spcAft>
            </a:pPr>
            <a:r>
              <a:rPr lang="en-US" sz="1400" dirty="0" smtClean="0">
                <a:solidFill>
                  <a:srgbClr val="000000"/>
                </a:solidFill>
                <a:latin typeface="Arial" charset="0"/>
              </a:rPr>
              <a:t>T</a:t>
            </a:r>
            <a:endParaRPr lang="en-US" sz="1400" dirty="0">
              <a:solidFill>
                <a:srgbClr val="000000"/>
              </a:solidFill>
              <a:latin typeface="Arial" charset="0"/>
            </a:endParaRPr>
          </a:p>
        </p:txBody>
      </p:sp>
      <p:sp>
        <p:nvSpPr>
          <p:cNvPr id="13" name="Text Box 31"/>
          <p:cNvSpPr txBox="1">
            <a:spLocks noChangeArrowheads="1"/>
          </p:cNvSpPr>
          <p:nvPr/>
        </p:nvSpPr>
        <p:spPr bwMode="auto">
          <a:xfrm>
            <a:off x="719139" y="3770702"/>
            <a:ext cx="27146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lnSpc>
                <a:spcPts val="1680"/>
              </a:lnSpc>
              <a:spcBef>
                <a:spcPct val="0"/>
              </a:spcBef>
              <a:spcAft>
                <a:spcPct val="0"/>
              </a:spcAft>
            </a:pPr>
            <a:r>
              <a:rPr lang="en-US" sz="1400" dirty="0" smtClean="0">
                <a:solidFill>
                  <a:srgbClr val="000000"/>
                </a:solidFill>
                <a:latin typeface="Arial" charset="0"/>
              </a:rPr>
              <a:t>T</a:t>
            </a:r>
            <a:endParaRPr lang="en-US" sz="1400" dirty="0">
              <a:solidFill>
                <a:srgbClr val="000000"/>
              </a:solidFill>
              <a:latin typeface="Arial" charset="0"/>
            </a:endParaRPr>
          </a:p>
        </p:txBody>
      </p:sp>
      <p:sp>
        <p:nvSpPr>
          <p:cNvPr id="14" name="Text Box 31"/>
          <p:cNvSpPr txBox="1">
            <a:spLocks noChangeArrowheads="1"/>
          </p:cNvSpPr>
          <p:nvPr/>
        </p:nvSpPr>
        <p:spPr bwMode="auto">
          <a:xfrm>
            <a:off x="1284289" y="3770702"/>
            <a:ext cx="27146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lnSpc>
                <a:spcPts val="1680"/>
              </a:lnSpc>
              <a:spcBef>
                <a:spcPct val="0"/>
              </a:spcBef>
              <a:spcAft>
                <a:spcPct val="0"/>
              </a:spcAft>
            </a:pPr>
            <a:r>
              <a:rPr lang="en-US" sz="1400" dirty="0" smtClean="0">
                <a:solidFill>
                  <a:srgbClr val="000000"/>
                </a:solidFill>
                <a:latin typeface="Arial" charset="0"/>
              </a:rPr>
              <a:t>A</a:t>
            </a:r>
            <a:endParaRPr lang="en-US" sz="1400" dirty="0">
              <a:solidFill>
                <a:srgbClr val="000000"/>
              </a:solidFill>
              <a:latin typeface="Arial" charset="0"/>
            </a:endParaRPr>
          </a:p>
        </p:txBody>
      </p:sp>
      <p:sp>
        <p:nvSpPr>
          <p:cNvPr id="15" name="Text Box 31"/>
          <p:cNvSpPr txBox="1">
            <a:spLocks noChangeArrowheads="1"/>
          </p:cNvSpPr>
          <p:nvPr/>
        </p:nvSpPr>
        <p:spPr bwMode="auto">
          <a:xfrm>
            <a:off x="706439" y="3040452"/>
            <a:ext cx="27146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lnSpc>
                <a:spcPts val="1680"/>
              </a:lnSpc>
              <a:spcBef>
                <a:spcPct val="0"/>
              </a:spcBef>
              <a:spcAft>
                <a:spcPct val="0"/>
              </a:spcAft>
            </a:pPr>
            <a:r>
              <a:rPr lang="en-US" sz="1400" dirty="0" smtClean="0">
                <a:solidFill>
                  <a:srgbClr val="000000"/>
                </a:solidFill>
                <a:latin typeface="Arial" charset="0"/>
              </a:rPr>
              <a:t>G</a:t>
            </a:r>
            <a:endParaRPr lang="en-US" sz="1400" dirty="0">
              <a:solidFill>
                <a:srgbClr val="000000"/>
              </a:solidFill>
              <a:latin typeface="Arial" charset="0"/>
            </a:endParaRPr>
          </a:p>
        </p:txBody>
      </p:sp>
      <p:sp>
        <p:nvSpPr>
          <p:cNvPr id="16" name="Text Box 31"/>
          <p:cNvSpPr txBox="1">
            <a:spLocks noChangeArrowheads="1"/>
          </p:cNvSpPr>
          <p:nvPr/>
        </p:nvSpPr>
        <p:spPr bwMode="auto">
          <a:xfrm>
            <a:off x="1287464" y="3037277"/>
            <a:ext cx="27146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lnSpc>
                <a:spcPts val="1680"/>
              </a:lnSpc>
              <a:spcBef>
                <a:spcPct val="0"/>
              </a:spcBef>
              <a:spcAft>
                <a:spcPct val="0"/>
              </a:spcAft>
            </a:pPr>
            <a:r>
              <a:rPr lang="en-US" sz="1400" dirty="0" smtClean="0">
                <a:solidFill>
                  <a:srgbClr val="000000"/>
                </a:solidFill>
                <a:latin typeface="Arial" charset="0"/>
              </a:rPr>
              <a:t>C</a:t>
            </a:r>
            <a:endParaRPr lang="en-US" sz="1400" dirty="0">
              <a:solidFill>
                <a:srgbClr val="000000"/>
              </a:solidFill>
              <a:latin typeface="Arial" charset="0"/>
            </a:endParaRPr>
          </a:p>
        </p:txBody>
      </p:sp>
      <p:sp>
        <p:nvSpPr>
          <p:cNvPr id="17" name="Text Box 31"/>
          <p:cNvSpPr txBox="1">
            <a:spLocks noChangeArrowheads="1"/>
          </p:cNvSpPr>
          <p:nvPr/>
        </p:nvSpPr>
        <p:spPr bwMode="auto">
          <a:xfrm>
            <a:off x="2665414" y="2310202"/>
            <a:ext cx="27146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lnSpc>
                <a:spcPts val="1680"/>
              </a:lnSpc>
              <a:spcBef>
                <a:spcPct val="0"/>
              </a:spcBef>
              <a:spcAft>
                <a:spcPct val="0"/>
              </a:spcAft>
            </a:pPr>
            <a:r>
              <a:rPr lang="en-US" sz="1400" dirty="0" smtClean="0">
                <a:solidFill>
                  <a:srgbClr val="000000"/>
                </a:solidFill>
                <a:latin typeface="Arial" charset="0"/>
              </a:rPr>
              <a:t>A</a:t>
            </a:r>
            <a:endParaRPr lang="en-US" sz="1400" dirty="0">
              <a:solidFill>
                <a:srgbClr val="000000"/>
              </a:solidFill>
              <a:latin typeface="Arial" charset="0"/>
            </a:endParaRPr>
          </a:p>
        </p:txBody>
      </p:sp>
      <p:sp>
        <p:nvSpPr>
          <p:cNvPr id="18" name="Text Box 31"/>
          <p:cNvSpPr txBox="1">
            <a:spLocks noChangeArrowheads="1"/>
          </p:cNvSpPr>
          <p:nvPr/>
        </p:nvSpPr>
        <p:spPr bwMode="auto">
          <a:xfrm>
            <a:off x="2668589" y="2665802"/>
            <a:ext cx="27146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lnSpc>
                <a:spcPts val="1680"/>
              </a:lnSpc>
              <a:spcBef>
                <a:spcPct val="0"/>
              </a:spcBef>
              <a:spcAft>
                <a:spcPct val="0"/>
              </a:spcAft>
            </a:pPr>
            <a:r>
              <a:rPr lang="en-US" sz="1400" dirty="0" smtClean="0">
                <a:solidFill>
                  <a:srgbClr val="000000"/>
                </a:solidFill>
                <a:latin typeface="Arial" charset="0"/>
              </a:rPr>
              <a:t>C</a:t>
            </a:r>
            <a:endParaRPr lang="en-US" sz="1400" dirty="0">
              <a:solidFill>
                <a:srgbClr val="000000"/>
              </a:solidFill>
              <a:latin typeface="Arial" charset="0"/>
            </a:endParaRPr>
          </a:p>
        </p:txBody>
      </p:sp>
      <p:sp>
        <p:nvSpPr>
          <p:cNvPr id="19" name="Text Box 31"/>
          <p:cNvSpPr txBox="1">
            <a:spLocks noChangeArrowheads="1"/>
          </p:cNvSpPr>
          <p:nvPr/>
        </p:nvSpPr>
        <p:spPr bwMode="auto">
          <a:xfrm>
            <a:off x="2662239" y="3396052"/>
            <a:ext cx="27146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lnSpc>
                <a:spcPts val="1680"/>
              </a:lnSpc>
              <a:spcBef>
                <a:spcPct val="0"/>
              </a:spcBef>
              <a:spcAft>
                <a:spcPct val="0"/>
              </a:spcAft>
            </a:pPr>
            <a:r>
              <a:rPr lang="en-US" sz="1400" dirty="0" smtClean="0">
                <a:solidFill>
                  <a:srgbClr val="000000"/>
                </a:solidFill>
                <a:latin typeface="Arial" charset="0"/>
              </a:rPr>
              <a:t>A</a:t>
            </a:r>
            <a:endParaRPr lang="en-US" sz="1400" dirty="0">
              <a:solidFill>
                <a:srgbClr val="000000"/>
              </a:solidFill>
              <a:latin typeface="Arial" charset="0"/>
            </a:endParaRPr>
          </a:p>
        </p:txBody>
      </p:sp>
      <p:sp>
        <p:nvSpPr>
          <p:cNvPr id="20" name="Text Box 31"/>
          <p:cNvSpPr txBox="1">
            <a:spLocks noChangeArrowheads="1"/>
          </p:cNvSpPr>
          <p:nvPr/>
        </p:nvSpPr>
        <p:spPr bwMode="auto">
          <a:xfrm>
            <a:off x="2674939" y="3764352"/>
            <a:ext cx="27146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lnSpc>
                <a:spcPts val="1680"/>
              </a:lnSpc>
              <a:spcBef>
                <a:spcPct val="0"/>
              </a:spcBef>
              <a:spcAft>
                <a:spcPct val="0"/>
              </a:spcAft>
            </a:pPr>
            <a:r>
              <a:rPr lang="en-US" sz="1400" dirty="0" smtClean="0">
                <a:solidFill>
                  <a:srgbClr val="000000"/>
                </a:solidFill>
                <a:latin typeface="Arial" charset="0"/>
              </a:rPr>
              <a:t>T</a:t>
            </a:r>
            <a:endParaRPr lang="en-US" sz="1400" dirty="0">
              <a:solidFill>
                <a:srgbClr val="000000"/>
              </a:solidFill>
              <a:latin typeface="Arial" charset="0"/>
            </a:endParaRPr>
          </a:p>
        </p:txBody>
      </p:sp>
      <p:sp>
        <p:nvSpPr>
          <p:cNvPr id="21" name="Text Box 31"/>
          <p:cNvSpPr txBox="1">
            <a:spLocks noChangeArrowheads="1"/>
          </p:cNvSpPr>
          <p:nvPr/>
        </p:nvSpPr>
        <p:spPr bwMode="auto">
          <a:xfrm>
            <a:off x="2662239" y="3034102"/>
            <a:ext cx="27146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lnSpc>
                <a:spcPts val="1680"/>
              </a:lnSpc>
              <a:spcBef>
                <a:spcPct val="0"/>
              </a:spcBef>
              <a:spcAft>
                <a:spcPct val="0"/>
              </a:spcAft>
            </a:pPr>
            <a:r>
              <a:rPr lang="en-US" sz="1400" dirty="0" smtClean="0">
                <a:solidFill>
                  <a:srgbClr val="000000"/>
                </a:solidFill>
                <a:latin typeface="Arial" charset="0"/>
              </a:rPr>
              <a:t>G</a:t>
            </a:r>
            <a:endParaRPr lang="en-US" sz="1400" dirty="0">
              <a:solidFill>
                <a:srgbClr val="000000"/>
              </a:solidFill>
              <a:latin typeface="Arial" charset="0"/>
            </a:endParaRPr>
          </a:p>
        </p:txBody>
      </p:sp>
      <p:sp>
        <p:nvSpPr>
          <p:cNvPr id="23" name="Text Box 31"/>
          <p:cNvSpPr txBox="1">
            <a:spLocks noChangeArrowheads="1"/>
          </p:cNvSpPr>
          <p:nvPr/>
        </p:nvSpPr>
        <p:spPr bwMode="auto">
          <a:xfrm>
            <a:off x="3376614" y="2262577"/>
            <a:ext cx="27146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lnSpc>
                <a:spcPts val="1680"/>
              </a:lnSpc>
              <a:spcBef>
                <a:spcPct val="0"/>
              </a:spcBef>
              <a:spcAft>
                <a:spcPct val="0"/>
              </a:spcAft>
            </a:pPr>
            <a:r>
              <a:rPr lang="en-US" sz="1400" dirty="0" smtClean="0">
                <a:solidFill>
                  <a:srgbClr val="000000"/>
                </a:solidFill>
                <a:latin typeface="Arial" charset="0"/>
              </a:rPr>
              <a:t>T</a:t>
            </a:r>
            <a:endParaRPr lang="en-US" sz="1400" dirty="0">
              <a:solidFill>
                <a:srgbClr val="000000"/>
              </a:solidFill>
              <a:latin typeface="Arial" charset="0"/>
            </a:endParaRPr>
          </a:p>
        </p:txBody>
      </p:sp>
      <p:sp>
        <p:nvSpPr>
          <p:cNvPr id="24" name="Text Box 31"/>
          <p:cNvSpPr txBox="1">
            <a:spLocks noChangeArrowheads="1"/>
          </p:cNvSpPr>
          <p:nvPr/>
        </p:nvSpPr>
        <p:spPr bwMode="auto">
          <a:xfrm>
            <a:off x="3290889" y="2700727"/>
            <a:ext cx="27146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lnSpc>
                <a:spcPts val="1680"/>
              </a:lnSpc>
              <a:spcBef>
                <a:spcPct val="0"/>
              </a:spcBef>
              <a:spcAft>
                <a:spcPct val="0"/>
              </a:spcAft>
            </a:pPr>
            <a:r>
              <a:rPr lang="en-US" sz="1400" dirty="0" smtClean="0">
                <a:solidFill>
                  <a:srgbClr val="000000"/>
                </a:solidFill>
                <a:latin typeface="Arial" charset="0"/>
              </a:rPr>
              <a:t>G</a:t>
            </a:r>
            <a:endParaRPr lang="en-US" sz="1400" dirty="0">
              <a:solidFill>
                <a:srgbClr val="000000"/>
              </a:solidFill>
              <a:latin typeface="Arial" charset="0"/>
            </a:endParaRPr>
          </a:p>
        </p:txBody>
      </p:sp>
      <p:sp>
        <p:nvSpPr>
          <p:cNvPr id="25" name="Text Box 31"/>
          <p:cNvSpPr txBox="1">
            <a:spLocks noChangeArrowheads="1"/>
          </p:cNvSpPr>
          <p:nvPr/>
        </p:nvSpPr>
        <p:spPr bwMode="auto">
          <a:xfrm rot="435654">
            <a:off x="3436939" y="3088077"/>
            <a:ext cx="27146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lnSpc>
                <a:spcPts val="1680"/>
              </a:lnSpc>
              <a:spcBef>
                <a:spcPct val="0"/>
              </a:spcBef>
              <a:spcAft>
                <a:spcPct val="0"/>
              </a:spcAft>
            </a:pPr>
            <a:r>
              <a:rPr lang="en-US" sz="1400" dirty="0" smtClean="0">
                <a:solidFill>
                  <a:srgbClr val="000000"/>
                </a:solidFill>
                <a:latin typeface="Arial" charset="0"/>
              </a:rPr>
              <a:t>C</a:t>
            </a:r>
            <a:endParaRPr lang="en-US" sz="1400" dirty="0">
              <a:solidFill>
                <a:srgbClr val="000000"/>
              </a:solidFill>
              <a:latin typeface="Arial" charset="0"/>
            </a:endParaRPr>
          </a:p>
        </p:txBody>
      </p:sp>
      <p:sp>
        <p:nvSpPr>
          <p:cNvPr id="26" name="Text Box 31"/>
          <p:cNvSpPr txBox="1">
            <a:spLocks noChangeArrowheads="1"/>
          </p:cNvSpPr>
          <p:nvPr/>
        </p:nvSpPr>
        <p:spPr bwMode="auto">
          <a:xfrm>
            <a:off x="4424364" y="2310202"/>
            <a:ext cx="27146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lnSpc>
                <a:spcPts val="1680"/>
              </a:lnSpc>
              <a:spcBef>
                <a:spcPct val="0"/>
              </a:spcBef>
              <a:spcAft>
                <a:spcPct val="0"/>
              </a:spcAft>
            </a:pPr>
            <a:r>
              <a:rPr lang="en-US" sz="1400" dirty="0" smtClean="0">
                <a:solidFill>
                  <a:srgbClr val="000000"/>
                </a:solidFill>
                <a:latin typeface="Arial" charset="0"/>
              </a:rPr>
              <a:t>A</a:t>
            </a:r>
            <a:endParaRPr lang="en-US" sz="1400" dirty="0">
              <a:solidFill>
                <a:srgbClr val="000000"/>
              </a:solidFill>
              <a:latin typeface="Arial" charset="0"/>
            </a:endParaRPr>
          </a:p>
        </p:txBody>
      </p:sp>
      <p:sp>
        <p:nvSpPr>
          <p:cNvPr id="27" name="Text Box 31"/>
          <p:cNvSpPr txBox="1">
            <a:spLocks noChangeArrowheads="1"/>
          </p:cNvSpPr>
          <p:nvPr/>
        </p:nvSpPr>
        <p:spPr bwMode="auto">
          <a:xfrm>
            <a:off x="4271964" y="2761052"/>
            <a:ext cx="27146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lnSpc>
                <a:spcPts val="1680"/>
              </a:lnSpc>
              <a:spcBef>
                <a:spcPct val="0"/>
              </a:spcBef>
              <a:spcAft>
                <a:spcPct val="0"/>
              </a:spcAft>
            </a:pPr>
            <a:r>
              <a:rPr lang="en-US" sz="1400" dirty="0" smtClean="0">
                <a:solidFill>
                  <a:srgbClr val="000000"/>
                </a:solidFill>
                <a:latin typeface="Arial" charset="0"/>
              </a:rPr>
              <a:t>C</a:t>
            </a:r>
            <a:endParaRPr lang="en-US" sz="1400" dirty="0">
              <a:solidFill>
                <a:srgbClr val="000000"/>
              </a:solidFill>
              <a:latin typeface="Arial" charset="0"/>
            </a:endParaRPr>
          </a:p>
        </p:txBody>
      </p:sp>
      <p:sp>
        <p:nvSpPr>
          <p:cNvPr id="28" name="Text Box 31"/>
          <p:cNvSpPr txBox="1">
            <a:spLocks noChangeArrowheads="1"/>
          </p:cNvSpPr>
          <p:nvPr/>
        </p:nvSpPr>
        <p:spPr bwMode="auto">
          <a:xfrm rot="1330601">
            <a:off x="4179890" y="3319853"/>
            <a:ext cx="27146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lnSpc>
                <a:spcPts val="1680"/>
              </a:lnSpc>
              <a:spcBef>
                <a:spcPct val="0"/>
              </a:spcBef>
              <a:spcAft>
                <a:spcPct val="0"/>
              </a:spcAft>
            </a:pPr>
            <a:r>
              <a:rPr lang="en-US" sz="1400" dirty="0" smtClean="0">
                <a:solidFill>
                  <a:srgbClr val="000000"/>
                </a:solidFill>
                <a:latin typeface="Arial" charset="0"/>
              </a:rPr>
              <a:t>A</a:t>
            </a:r>
            <a:endParaRPr lang="en-US" sz="1400" dirty="0">
              <a:solidFill>
                <a:srgbClr val="000000"/>
              </a:solidFill>
              <a:latin typeface="Arial" charset="0"/>
            </a:endParaRPr>
          </a:p>
        </p:txBody>
      </p:sp>
      <p:sp>
        <p:nvSpPr>
          <p:cNvPr id="29" name="Text Box 31"/>
          <p:cNvSpPr txBox="1">
            <a:spLocks noChangeArrowheads="1"/>
          </p:cNvSpPr>
          <p:nvPr/>
        </p:nvSpPr>
        <p:spPr bwMode="auto">
          <a:xfrm>
            <a:off x="4951414" y="2307027"/>
            <a:ext cx="27146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lnSpc>
                <a:spcPts val="1680"/>
              </a:lnSpc>
              <a:spcBef>
                <a:spcPct val="0"/>
              </a:spcBef>
              <a:spcAft>
                <a:spcPct val="0"/>
              </a:spcAft>
            </a:pPr>
            <a:r>
              <a:rPr lang="en-US" sz="1400" dirty="0" smtClean="0">
                <a:solidFill>
                  <a:srgbClr val="000000"/>
                </a:solidFill>
                <a:latin typeface="Arial" charset="0"/>
              </a:rPr>
              <a:t>T</a:t>
            </a:r>
            <a:endParaRPr lang="en-US" sz="1400" dirty="0">
              <a:solidFill>
                <a:srgbClr val="000000"/>
              </a:solidFill>
              <a:latin typeface="Arial" charset="0"/>
            </a:endParaRPr>
          </a:p>
        </p:txBody>
      </p:sp>
      <p:sp>
        <p:nvSpPr>
          <p:cNvPr id="30" name="Text Box 31"/>
          <p:cNvSpPr txBox="1">
            <a:spLocks noChangeArrowheads="1"/>
          </p:cNvSpPr>
          <p:nvPr/>
        </p:nvSpPr>
        <p:spPr bwMode="auto">
          <a:xfrm>
            <a:off x="4913314" y="2675327"/>
            <a:ext cx="27146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lnSpc>
                <a:spcPts val="1680"/>
              </a:lnSpc>
              <a:spcBef>
                <a:spcPct val="0"/>
              </a:spcBef>
              <a:spcAft>
                <a:spcPct val="0"/>
              </a:spcAft>
            </a:pPr>
            <a:r>
              <a:rPr lang="en-US" sz="1400" dirty="0" smtClean="0">
                <a:solidFill>
                  <a:srgbClr val="000000"/>
                </a:solidFill>
                <a:latin typeface="Arial" charset="0"/>
              </a:rPr>
              <a:t>G</a:t>
            </a:r>
            <a:endParaRPr lang="en-US" sz="1400" dirty="0">
              <a:solidFill>
                <a:srgbClr val="000000"/>
              </a:solidFill>
              <a:latin typeface="Arial" charset="0"/>
            </a:endParaRPr>
          </a:p>
        </p:txBody>
      </p:sp>
      <p:sp>
        <p:nvSpPr>
          <p:cNvPr id="31" name="Text Box 31"/>
          <p:cNvSpPr txBox="1">
            <a:spLocks noChangeArrowheads="1"/>
          </p:cNvSpPr>
          <p:nvPr/>
        </p:nvSpPr>
        <p:spPr bwMode="auto">
          <a:xfrm>
            <a:off x="4945064" y="3030927"/>
            <a:ext cx="27146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lnSpc>
                <a:spcPts val="1680"/>
              </a:lnSpc>
              <a:spcBef>
                <a:spcPct val="0"/>
              </a:spcBef>
              <a:spcAft>
                <a:spcPct val="0"/>
              </a:spcAft>
            </a:pPr>
            <a:r>
              <a:rPr lang="en-US" sz="1400" dirty="0" smtClean="0">
                <a:solidFill>
                  <a:srgbClr val="000000"/>
                </a:solidFill>
                <a:latin typeface="Arial" charset="0"/>
              </a:rPr>
              <a:t>C</a:t>
            </a:r>
            <a:endParaRPr lang="en-US" sz="1400" dirty="0">
              <a:solidFill>
                <a:srgbClr val="000000"/>
              </a:solidFill>
              <a:latin typeface="Arial" charset="0"/>
            </a:endParaRPr>
          </a:p>
        </p:txBody>
      </p:sp>
      <p:sp>
        <p:nvSpPr>
          <p:cNvPr id="32" name="Text Box 31"/>
          <p:cNvSpPr txBox="1">
            <a:spLocks noChangeArrowheads="1"/>
          </p:cNvSpPr>
          <p:nvPr/>
        </p:nvSpPr>
        <p:spPr bwMode="auto">
          <a:xfrm>
            <a:off x="4951414" y="3396052"/>
            <a:ext cx="27146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lnSpc>
                <a:spcPts val="1680"/>
              </a:lnSpc>
              <a:spcBef>
                <a:spcPct val="0"/>
              </a:spcBef>
              <a:spcAft>
                <a:spcPct val="0"/>
              </a:spcAft>
            </a:pPr>
            <a:r>
              <a:rPr lang="en-US" sz="1400" dirty="0" smtClean="0">
                <a:solidFill>
                  <a:srgbClr val="000000"/>
                </a:solidFill>
                <a:latin typeface="Arial" charset="0"/>
              </a:rPr>
              <a:t>T</a:t>
            </a:r>
            <a:endParaRPr lang="en-US" sz="1400" dirty="0">
              <a:solidFill>
                <a:srgbClr val="000000"/>
              </a:solidFill>
              <a:latin typeface="Arial" charset="0"/>
            </a:endParaRPr>
          </a:p>
        </p:txBody>
      </p:sp>
      <p:sp>
        <p:nvSpPr>
          <p:cNvPr id="33" name="Text Box 31"/>
          <p:cNvSpPr txBox="1">
            <a:spLocks noChangeArrowheads="1"/>
          </p:cNvSpPr>
          <p:nvPr/>
        </p:nvSpPr>
        <p:spPr bwMode="auto">
          <a:xfrm>
            <a:off x="4945064" y="3770702"/>
            <a:ext cx="27146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lnSpc>
                <a:spcPts val="1680"/>
              </a:lnSpc>
              <a:spcBef>
                <a:spcPct val="0"/>
              </a:spcBef>
              <a:spcAft>
                <a:spcPct val="0"/>
              </a:spcAft>
            </a:pPr>
            <a:r>
              <a:rPr lang="en-US" sz="1400" dirty="0" smtClean="0">
                <a:solidFill>
                  <a:srgbClr val="000000"/>
                </a:solidFill>
                <a:latin typeface="Arial" charset="0"/>
              </a:rPr>
              <a:t>A</a:t>
            </a:r>
            <a:endParaRPr lang="en-US" sz="1400" dirty="0">
              <a:solidFill>
                <a:srgbClr val="000000"/>
              </a:solidFill>
              <a:latin typeface="Arial" charset="0"/>
            </a:endParaRPr>
          </a:p>
        </p:txBody>
      </p:sp>
      <p:sp>
        <p:nvSpPr>
          <p:cNvPr id="34" name="Text Box 31"/>
          <p:cNvSpPr txBox="1">
            <a:spLocks noChangeArrowheads="1"/>
          </p:cNvSpPr>
          <p:nvPr/>
        </p:nvSpPr>
        <p:spPr bwMode="auto">
          <a:xfrm>
            <a:off x="2960646" y="3822978"/>
            <a:ext cx="171080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algn="ctr" eaLnBrk="0" fontAlgn="base" hangingPunct="0">
              <a:lnSpc>
                <a:spcPts val="1680"/>
              </a:lnSpc>
              <a:spcBef>
                <a:spcPct val="0"/>
              </a:spcBef>
              <a:spcAft>
                <a:spcPct val="0"/>
              </a:spcAft>
            </a:pPr>
            <a:r>
              <a:rPr lang="en-US" sz="1400" dirty="0" smtClean="0">
                <a:solidFill>
                  <a:srgbClr val="000000"/>
                </a:solidFill>
                <a:latin typeface="Arial" charset="0"/>
              </a:rPr>
              <a:t>Free nucleotides</a:t>
            </a:r>
            <a:endParaRPr lang="en-US" sz="1400" dirty="0">
              <a:solidFill>
                <a:srgbClr val="000000"/>
              </a:solidFill>
              <a:latin typeface="Arial" charset="0"/>
            </a:endParaRPr>
          </a:p>
        </p:txBody>
      </p:sp>
      <p:sp>
        <p:nvSpPr>
          <p:cNvPr id="35" name="Text Box 31"/>
          <p:cNvSpPr txBox="1">
            <a:spLocks noChangeArrowheads="1"/>
          </p:cNvSpPr>
          <p:nvPr/>
        </p:nvSpPr>
        <p:spPr bwMode="auto">
          <a:xfrm>
            <a:off x="2332922" y="4166013"/>
            <a:ext cx="287136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algn="ctr" eaLnBrk="0" fontAlgn="base" hangingPunct="0">
              <a:lnSpc>
                <a:spcPts val="1680"/>
              </a:lnSpc>
              <a:spcBef>
                <a:spcPct val="0"/>
              </a:spcBef>
              <a:spcAft>
                <a:spcPct val="0"/>
              </a:spcAft>
            </a:pPr>
            <a:r>
              <a:rPr lang="en-US" sz="1400" dirty="0" smtClean="0">
                <a:solidFill>
                  <a:srgbClr val="000000"/>
                </a:solidFill>
                <a:latin typeface="Arial" charset="0"/>
              </a:rPr>
              <a:t>The parental strands separate</a:t>
            </a:r>
          </a:p>
          <a:p>
            <a:pPr algn="ctr" eaLnBrk="0" fontAlgn="base" hangingPunct="0">
              <a:lnSpc>
                <a:spcPts val="1680"/>
              </a:lnSpc>
              <a:spcBef>
                <a:spcPct val="0"/>
              </a:spcBef>
              <a:spcAft>
                <a:spcPct val="0"/>
              </a:spcAft>
            </a:pPr>
            <a:r>
              <a:rPr lang="en-US" sz="1400" dirty="0" smtClean="0">
                <a:solidFill>
                  <a:srgbClr val="000000"/>
                </a:solidFill>
                <a:latin typeface="Arial" charset="0"/>
              </a:rPr>
              <a:t>and serve as templates</a:t>
            </a:r>
            <a:endParaRPr lang="en-US" sz="1400" dirty="0">
              <a:solidFill>
                <a:srgbClr val="000000"/>
              </a:solidFill>
              <a:latin typeface="Arial" charset="0"/>
            </a:endParaRPr>
          </a:p>
        </p:txBody>
      </p:sp>
      <p:cxnSp>
        <p:nvCxnSpPr>
          <p:cNvPr id="9218" name="Straight Connector 9217"/>
          <p:cNvCxnSpPr>
            <a:endCxn id="34" idx="0"/>
          </p:cNvCxnSpPr>
          <p:nvPr/>
        </p:nvCxnSpPr>
        <p:spPr bwMode="auto">
          <a:xfrm>
            <a:off x="3660775" y="3419475"/>
            <a:ext cx="155274" cy="403503"/>
          </a:xfrm>
          <a:prstGeom prst="line">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20" name="Straight Connector 9219"/>
          <p:cNvCxnSpPr/>
          <p:nvPr/>
        </p:nvCxnSpPr>
        <p:spPr bwMode="auto">
          <a:xfrm flipV="1">
            <a:off x="3813175" y="3511550"/>
            <a:ext cx="200025" cy="307975"/>
          </a:xfrm>
          <a:prstGeom prst="line">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7770556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10_04aDNAReplication_3-U.jpg"/>
          <p:cNvPicPr>
            <a:picLocks noChangeAspect="1"/>
          </p:cNvPicPr>
          <p:nvPr/>
        </p:nvPicPr>
        <p:blipFill rotWithShape="1">
          <a:blip r:embed="rId3" cstate="email">
            <a:extLst>
              <a:ext uri="{28A0092B-C50C-407E-A947-70E740481C1C}">
                <a14:useLocalDpi xmlns:a14="http://schemas.microsoft.com/office/drawing/2010/main" val="0"/>
              </a:ext>
            </a:extLst>
          </a:blip>
          <a:srcRect b="7803"/>
          <a:stretch/>
        </p:blipFill>
        <p:spPr>
          <a:xfrm>
            <a:off x="298704" y="2069592"/>
            <a:ext cx="8546592" cy="2506666"/>
          </a:xfrm>
          <a:prstGeom prst="rect">
            <a:avLst/>
          </a:prstGeom>
        </p:spPr>
      </p:pic>
      <p:sp>
        <p:nvSpPr>
          <p:cNvPr id="9217" name="Rectangle 3"/>
          <p:cNvSpPr>
            <a:spLocks noGrp="1" noChangeArrowheads="1"/>
          </p:cNvSpPr>
          <p:nvPr>
            <p:ph type="ctrTitle" idx="4294967295"/>
          </p:nvPr>
        </p:nvSpPr>
        <p:spPr bwMode="auto">
          <a:xfrm>
            <a:off x="0" y="0"/>
            <a:ext cx="5648325" cy="30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en-US" sz="1200" dirty="0">
                <a:latin typeface="Arial" charset="0"/>
              </a:rPr>
              <a:t>Figure </a:t>
            </a:r>
            <a:r>
              <a:rPr lang="en-US" sz="1200" dirty="0" smtClean="0">
                <a:latin typeface="Arial" charset="0"/>
              </a:rPr>
              <a:t>10.4a-3</a:t>
            </a:r>
            <a:endParaRPr lang="en-US" sz="1200" dirty="0">
              <a:latin typeface="Arial" charset="0"/>
            </a:endParaRPr>
          </a:p>
        </p:txBody>
      </p:sp>
      <p:sp>
        <p:nvSpPr>
          <p:cNvPr id="6" name="Text Box 31"/>
          <p:cNvSpPr txBox="1">
            <a:spLocks noChangeArrowheads="1"/>
          </p:cNvSpPr>
          <p:nvPr/>
        </p:nvSpPr>
        <p:spPr bwMode="auto">
          <a:xfrm>
            <a:off x="252664" y="4166013"/>
            <a:ext cx="1593093"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algn="ctr" eaLnBrk="0" fontAlgn="base" hangingPunct="0">
              <a:lnSpc>
                <a:spcPts val="1680"/>
              </a:lnSpc>
              <a:spcBef>
                <a:spcPct val="0"/>
              </a:spcBef>
              <a:spcAft>
                <a:spcPct val="0"/>
              </a:spcAft>
            </a:pPr>
            <a:r>
              <a:rPr lang="en-US" sz="1400" dirty="0" smtClean="0">
                <a:solidFill>
                  <a:srgbClr val="000000"/>
                </a:solidFill>
                <a:latin typeface="Arial" charset="0"/>
              </a:rPr>
              <a:t>A parental</a:t>
            </a:r>
            <a:br>
              <a:rPr lang="en-US" sz="1400" dirty="0" smtClean="0">
                <a:solidFill>
                  <a:srgbClr val="000000"/>
                </a:solidFill>
                <a:latin typeface="Arial" charset="0"/>
              </a:rPr>
            </a:br>
            <a:r>
              <a:rPr lang="en-US" sz="1400" dirty="0" smtClean="0">
                <a:solidFill>
                  <a:srgbClr val="000000"/>
                </a:solidFill>
                <a:latin typeface="Arial" charset="0"/>
              </a:rPr>
              <a:t>molecule of DNA</a:t>
            </a:r>
            <a:endParaRPr lang="en-US" sz="1400" dirty="0">
              <a:solidFill>
                <a:srgbClr val="000000"/>
              </a:solidFill>
              <a:latin typeface="Arial" charset="0"/>
            </a:endParaRPr>
          </a:p>
        </p:txBody>
      </p:sp>
      <p:sp>
        <p:nvSpPr>
          <p:cNvPr id="7" name="Text Box 31"/>
          <p:cNvSpPr txBox="1">
            <a:spLocks noChangeArrowheads="1"/>
          </p:cNvSpPr>
          <p:nvPr/>
        </p:nvSpPr>
        <p:spPr bwMode="auto">
          <a:xfrm>
            <a:off x="715964" y="2313377"/>
            <a:ext cx="27146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lnSpc>
                <a:spcPts val="1680"/>
              </a:lnSpc>
              <a:spcBef>
                <a:spcPct val="0"/>
              </a:spcBef>
              <a:spcAft>
                <a:spcPct val="0"/>
              </a:spcAft>
            </a:pPr>
            <a:r>
              <a:rPr lang="en-US" sz="1400" dirty="0" smtClean="0">
                <a:solidFill>
                  <a:srgbClr val="000000"/>
                </a:solidFill>
                <a:latin typeface="Arial" charset="0"/>
              </a:rPr>
              <a:t>A</a:t>
            </a:r>
            <a:endParaRPr lang="en-US" sz="1400" dirty="0">
              <a:solidFill>
                <a:srgbClr val="000000"/>
              </a:solidFill>
              <a:latin typeface="Arial" charset="0"/>
            </a:endParaRPr>
          </a:p>
        </p:txBody>
      </p:sp>
      <p:sp>
        <p:nvSpPr>
          <p:cNvPr id="8" name="Text Box 31"/>
          <p:cNvSpPr txBox="1">
            <a:spLocks noChangeArrowheads="1"/>
          </p:cNvSpPr>
          <p:nvPr/>
        </p:nvSpPr>
        <p:spPr bwMode="auto">
          <a:xfrm>
            <a:off x="1300164" y="2310202"/>
            <a:ext cx="27146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lnSpc>
                <a:spcPts val="1680"/>
              </a:lnSpc>
              <a:spcBef>
                <a:spcPct val="0"/>
              </a:spcBef>
              <a:spcAft>
                <a:spcPct val="0"/>
              </a:spcAft>
            </a:pPr>
            <a:r>
              <a:rPr lang="en-US" sz="1400" dirty="0" smtClean="0">
                <a:solidFill>
                  <a:srgbClr val="000000"/>
                </a:solidFill>
                <a:latin typeface="Arial" charset="0"/>
              </a:rPr>
              <a:t>T</a:t>
            </a:r>
            <a:endParaRPr lang="en-US" sz="1400" dirty="0">
              <a:solidFill>
                <a:srgbClr val="000000"/>
              </a:solidFill>
              <a:latin typeface="Arial" charset="0"/>
            </a:endParaRPr>
          </a:p>
        </p:txBody>
      </p:sp>
      <p:sp>
        <p:nvSpPr>
          <p:cNvPr id="9" name="Text Box 31"/>
          <p:cNvSpPr txBox="1">
            <a:spLocks noChangeArrowheads="1"/>
          </p:cNvSpPr>
          <p:nvPr/>
        </p:nvSpPr>
        <p:spPr bwMode="auto">
          <a:xfrm>
            <a:off x="712789" y="2672152"/>
            <a:ext cx="27146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lnSpc>
                <a:spcPts val="1680"/>
              </a:lnSpc>
              <a:spcBef>
                <a:spcPct val="0"/>
              </a:spcBef>
              <a:spcAft>
                <a:spcPct val="0"/>
              </a:spcAft>
            </a:pPr>
            <a:r>
              <a:rPr lang="en-US" sz="1400" dirty="0" smtClean="0">
                <a:solidFill>
                  <a:srgbClr val="000000"/>
                </a:solidFill>
                <a:latin typeface="Arial" charset="0"/>
              </a:rPr>
              <a:t>C</a:t>
            </a:r>
            <a:endParaRPr lang="en-US" sz="1400" dirty="0">
              <a:solidFill>
                <a:srgbClr val="000000"/>
              </a:solidFill>
              <a:latin typeface="Arial" charset="0"/>
            </a:endParaRPr>
          </a:p>
        </p:txBody>
      </p:sp>
      <p:sp>
        <p:nvSpPr>
          <p:cNvPr id="10" name="Text Box 31"/>
          <p:cNvSpPr txBox="1">
            <a:spLocks noChangeArrowheads="1"/>
          </p:cNvSpPr>
          <p:nvPr/>
        </p:nvSpPr>
        <p:spPr bwMode="auto">
          <a:xfrm>
            <a:off x="1268414" y="2672152"/>
            <a:ext cx="27146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lnSpc>
                <a:spcPts val="1680"/>
              </a:lnSpc>
              <a:spcBef>
                <a:spcPct val="0"/>
              </a:spcBef>
              <a:spcAft>
                <a:spcPct val="0"/>
              </a:spcAft>
            </a:pPr>
            <a:r>
              <a:rPr lang="en-US" sz="1400" dirty="0" smtClean="0">
                <a:solidFill>
                  <a:srgbClr val="000000"/>
                </a:solidFill>
                <a:latin typeface="Arial" charset="0"/>
              </a:rPr>
              <a:t>G</a:t>
            </a:r>
            <a:endParaRPr lang="en-US" sz="1400" dirty="0">
              <a:solidFill>
                <a:srgbClr val="000000"/>
              </a:solidFill>
              <a:latin typeface="Arial" charset="0"/>
            </a:endParaRPr>
          </a:p>
        </p:txBody>
      </p:sp>
      <p:sp>
        <p:nvSpPr>
          <p:cNvPr id="11" name="Text Box 31"/>
          <p:cNvSpPr txBox="1">
            <a:spLocks noChangeArrowheads="1"/>
          </p:cNvSpPr>
          <p:nvPr/>
        </p:nvSpPr>
        <p:spPr bwMode="auto">
          <a:xfrm>
            <a:off x="706439" y="3402402"/>
            <a:ext cx="27146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lnSpc>
                <a:spcPts val="1680"/>
              </a:lnSpc>
              <a:spcBef>
                <a:spcPct val="0"/>
              </a:spcBef>
              <a:spcAft>
                <a:spcPct val="0"/>
              </a:spcAft>
            </a:pPr>
            <a:r>
              <a:rPr lang="en-US" sz="1400" dirty="0" smtClean="0">
                <a:solidFill>
                  <a:srgbClr val="000000"/>
                </a:solidFill>
                <a:latin typeface="Arial" charset="0"/>
              </a:rPr>
              <a:t>A</a:t>
            </a:r>
            <a:endParaRPr lang="en-US" sz="1400" dirty="0">
              <a:solidFill>
                <a:srgbClr val="000000"/>
              </a:solidFill>
              <a:latin typeface="Arial" charset="0"/>
            </a:endParaRPr>
          </a:p>
        </p:txBody>
      </p:sp>
      <p:sp>
        <p:nvSpPr>
          <p:cNvPr id="12" name="Text Box 31"/>
          <p:cNvSpPr txBox="1">
            <a:spLocks noChangeArrowheads="1"/>
          </p:cNvSpPr>
          <p:nvPr/>
        </p:nvSpPr>
        <p:spPr bwMode="auto">
          <a:xfrm>
            <a:off x="1290639" y="3399227"/>
            <a:ext cx="27146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lnSpc>
                <a:spcPts val="1680"/>
              </a:lnSpc>
              <a:spcBef>
                <a:spcPct val="0"/>
              </a:spcBef>
              <a:spcAft>
                <a:spcPct val="0"/>
              </a:spcAft>
            </a:pPr>
            <a:r>
              <a:rPr lang="en-US" sz="1400" dirty="0" smtClean="0">
                <a:solidFill>
                  <a:srgbClr val="000000"/>
                </a:solidFill>
                <a:latin typeface="Arial" charset="0"/>
              </a:rPr>
              <a:t>T</a:t>
            </a:r>
            <a:endParaRPr lang="en-US" sz="1400" dirty="0">
              <a:solidFill>
                <a:srgbClr val="000000"/>
              </a:solidFill>
              <a:latin typeface="Arial" charset="0"/>
            </a:endParaRPr>
          </a:p>
        </p:txBody>
      </p:sp>
      <p:sp>
        <p:nvSpPr>
          <p:cNvPr id="13" name="Text Box 31"/>
          <p:cNvSpPr txBox="1">
            <a:spLocks noChangeArrowheads="1"/>
          </p:cNvSpPr>
          <p:nvPr/>
        </p:nvSpPr>
        <p:spPr bwMode="auto">
          <a:xfrm>
            <a:off x="719139" y="3770702"/>
            <a:ext cx="27146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lnSpc>
                <a:spcPts val="1680"/>
              </a:lnSpc>
              <a:spcBef>
                <a:spcPct val="0"/>
              </a:spcBef>
              <a:spcAft>
                <a:spcPct val="0"/>
              </a:spcAft>
            </a:pPr>
            <a:r>
              <a:rPr lang="en-US" sz="1400" dirty="0" smtClean="0">
                <a:solidFill>
                  <a:srgbClr val="000000"/>
                </a:solidFill>
                <a:latin typeface="Arial" charset="0"/>
              </a:rPr>
              <a:t>T</a:t>
            </a:r>
            <a:endParaRPr lang="en-US" sz="1400" dirty="0">
              <a:solidFill>
                <a:srgbClr val="000000"/>
              </a:solidFill>
              <a:latin typeface="Arial" charset="0"/>
            </a:endParaRPr>
          </a:p>
        </p:txBody>
      </p:sp>
      <p:sp>
        <p:nvSpPr>
          <p:cNvPr id="14" name="Text Box 31"/>
          <p:cNvSpPr txBox="1">
            <a:spLocks noChangeArrowheads="1"/>
          </p:cNvSpPr>
          <p:nvPr/>
        </p:nvSpPr>
        <p:spPr bwMode="auto">
          <a:xfrm>
            <a:off x="1284289" y="3770702"/>
            <a:ext cx="27146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lnSpc>
                <a:spcPts val="1680"/>
              </a:lnSpc>
              <a:spcBef>
                <a:spcPct val="0"/>
              </a:spcBef>
              <a:spcAft>
                <a:spcPct val="0"/>
              </a:spcAft>
            </a:pPr>
            <a:r>
              <a:rPr lang="en-US" sz="1400" dirty="0" smtClean="0">
                <a:solidFill>
                  <a:srgbClr val="000000"/>
                </a:solidFill>
                <a:latin typeface="Arial" charset="0"/>
              </a:rPr>
              <a:t>A</a:t>
            </a:r>
            <a:endParaRPr lang="en-US" sz="1400" dirty="0">
              <a:solidFill>
                <a:srgbClr val="000000"/>
              </a:solidFill>
              <a:latin typeface="Arial" charset="0"/>
            </a:endParaRPr>
          </a:p>
        </p:txBody>
      </p:sp>
      <p:sp>
        <p:nvSpPr>
          <p:cNvPr id="15" name="Text Box 31"/>
          <p:cNvSpPr txBox="1">
            <a:spLocks noChangeArrowheads="1"/>
          </p:cNvSpPr>
          <p:nvPr/>
        </p:nvSpPr>
        <p:spPr bwMode="auto">
          <a:xfrm>
            <a:off x="706439" y="3040452"/>
            <a:ext cx="27146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lnSpc>
                <a:spcPts val="1680"/>
              </a:lnSpc>
              <a:spcBef>
                <a:spcPct val="0"/>
              </a:spcBef>
              <a:spcAft>
                <a:spcPct val="0"/>
              </a:spcAft>
            </a:pPr>
            <a:r>
              <a:rPr lang="en-US" sz="1400" dirty="0" smtClean="0">
                <a:solidFill>
                  <a:srgbClr val="000000"/>
                </a:solidFill>
                <a:latin typeface="Arial" charset="0"/>
              </a:rPr>
              <a:t>G</a:t>
            </a:r>
            <a:endParaRPr lang="en-US" sz="1400" dirty="0">
              <a:solidFill>
                <a:srgbClr val="000000"/>
              </a:solidFill>
              <a:latin typeface="Arial" charset="0"/>
            </a:endParaRPr>
          </a:p>
        </p:txBody>
      </p:sp>
      <p:sp>
        <p:nvSpPr>
          <p:cNvPr id="16" name="Text Box 31"/>
          <p:cNvSpPr txBox="1">
            <a:spLocks noChangeArrowheads="1"/>
          </p:cNvSpPr>
          <p:nvPr/>
        </p:nvSpPr>
        <p:spPr bwMode="auto">
          <a:xfrm>
            <a:off x="1287464" y="3037277"/>
            <a:ext cx="27146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lnSpc>
                <a:spcPts val="1680"/>
              </a:lnSpc>
              <a:spcBef>
                <a:spcPct val="0"/>
              </a:spcBef>
              <a:spcAft>
                <a:spcPct val="0"/>
              </a:spcAft>
            </a:pPr>
            <a:r>
              <a:rPr lang="en-US" sz="1400" dirty="0" smtClean="0">
                <a:solidFill>
                  <a:srgbClr val="000000"/>
                </a:solidFill>
                <a:latin typeface="Arial" charset="0"/>
              </a:rPr>
              <a:t>C</a:t>
            </a:r>
            <a:endParaRPr lang="en-US" sz="1400" dirty="0">
              <a:solidFill>
                <a:srgbClr val="000000"/>
              </a:solidFill>
              <a:latin typeface="Arial" charset="0"/>
            </a:endParaRPr>
          </a:p>
        </p:txBody>
      </p:sp>
      <p:sp>
        <p:nvSpPr>
          <p:cNvPr id="17" name="Text Box 31"/>
          <p:cNvSpPr txBox="1">
            <a:spLocks noChangeArrowheads="1"/>
          </p:cNvSpPr>
          <p:nvPr/>
        </p:nvSpPr>
        <p:spPr bwMode="auto">
          <a:xfrm>
            <a:off x="2665414" y="2310202"/>
            <a:ext cx="27146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lnSpc>
                <a:spcPts val="1680"/>
              </a:lnSpc>
              <a:spcBef>
                <a:spcPct val="0"/>
              </a:spcBef>
              <a:spcAft>
                <a:spcPct val="0"/>
              </a:spcAft>
            </a:pPr>
            <a:r>
              <a:rPr lang="en-US" sz="1400" dirty="0" smtClean="0">
                <a:solidFill>
                  <a:srgbClr val="000000"/>
                </a:solidFill>
                <a:latin typeface="Arial" charset="0"/>
              </a:rPr>
              <a:t>A</a:t>
            </a:r>
            <a:endParaRPr lang="en-US" sz="1400" dirty="0">
              <a:solidFill>
                <a:srgbClr val="000000"/>
              </a:solidFill>
              <a:latin typeface="Arial" charset="0"/>
            </a:endParaRPr>
          </a:p>
        </p:txBody>
      </p:sp>
      <p:sp>
        <p:nvSpPr>
          <p:cNvPr id="18" name="Text Box 31"/>
          <p:cNvSpPr txBox="1">
            <a:spLocks noChangeArrowheads="1"/>
          </p:cNvSpPr>
          <p:nvPr/>
        </p:nvSpPr>
        <p:spPr bwMode="auto">
          <a:xfrm>
            <a:off x="2668589" y="2665802"/>
            <a:ext cx="27146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lnSpc>
                <a:spcPts val="1680"/>
              </a:lnSpc>
              <a:spcBef>
                <a:spcPct val="0"/>
              </a:spcBef>
              <a:spcAft>
                <a:spcPct val="0"/>
              </a:spcAft>
            </a:pPr>
            <a:r>
              <a:rPr lang="en-US" sz="1400" dirty="0" smtClean="0">
                <a:solidFill>
                  <a:srgbClr val="000000"/>
                </a:solidFill>
                <a:latin typeface="Arial" charset="0"/>
              </a:rPr>
              <a:t>C</a:t>
            </a:r>
            <a:endParaRPr lang="en-US" sz="1400" dirty="0">
              <a:solidFill>
                <a:srgbClr val="000000"/>
              </a:solidFill>
              <a:latin typeface="Arial" charset="0"/>
            </a:endParaRPr>
          </a:p>
        </p:txBody>
      </p:sp>
      <p:sp>
        <p:nvSpPr>
          <p:cNvPr id="19" name="Text Box 31"/>
          <p:cNvSpPr txBox="1">
            <a:spLocks noChangeArrowheads="1"/>
          </p:cNvSpPr>
          <p:nvPr/>
        </p:nvSpPr>
        <p:spPr bwMode="auto">
          <a:xfrm>
            <a:off x="2662239" y="3396052"/>
            <a:ext cx="27146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lnSpc>
                <a:spcPts val="1680"/>
              </a:lnSpc>
              <a:spcBef>
                <a:spcPct val="0"/>
              </a:spcBef>
              <a:spcAft>
                <a:spcPct val="0"/>
              </a:spcAft>
            </a:pPr>
            <a:r>
              <a:rPr lang="en-US" sz="1400" dirty="0" smtClean="0">
                <a:solidFill>
                  <a:srgbClr val="000000"/>
                </a:solidFill>
                <a:latin typeface="Arial" charset="0"/>
              </a:rPr>
              <a:t>A</a:t>
            </a:r>
            <a:endParaRPr lang="en-US" sz="1400" dirty="0">
              <a:solidFill>
                <a:srgbClr val="000000"/>
              </a:solidFill>
              <a:latin typeface="Arial" charset="0"/>
            </a:endParaRPr>
          </a:p>
        </p:txBody>
      </p:sp>
      <p:sp>
        <p:nvSpPr>
          <p:cNvPr id="20" name="Text Box 31"/>
          <p:cNvSpPr txBox="1">
            <a:spLocks noChangeArrowheads="1"/>
          </p:cNvSpPr>
          <p:nvPr/>
        </p:nvSpPr>
        <p:spPr bwMode="auto">
          <a:xfrm>
            <a:off x="2674939" y="3764352"/>
            <a:ext cx="27146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lnSpc>
                <a:spcPts val="1680"/>
              </a:lnSpc>
              <a:spcBef>
                <a:spcPct val="0"/>
              </a:spcBef>
              <a:spcAft>
                <a:spcPct val="0"/>
              </a:spcAft>
            </a:pPr>
            <a:r>
              <a:rPr lang="en-US" sz="1400" dirty="0" smtClean="0">
                <a:solidFill>
                  <a:srgbClr val="000000"/>
                </a:solidFill>
                <a:latin typeface="Arial" charset="0"/>
              </a:rPr>
              <a:t>T</a:t>
            </a:r>
            <a:endParaRPr lang="en-US" sz="1400" dirty="0">
              <a:solidFill>
                <a:srgbClr val="000000"/>
              </a:solidFill>
              <a:latin typeface="Arial" charset="0"/>
            </a:endParaRPr>
          </a:p>
        </p:txBody>
      </p:sp>
      <p:sp>
        <p:nvSpPr>
          <p:cNvPr id="21" name="Text Box 31"/>
          <p:cNvSpPr txBox="1">
            <a:spLocks noChangeArrowheads="1"/>
          </p:cNvSpPr>
          <p:nvPr/>
        </p:nvSpPr>
        <p:spPr bwMode="auto">
          <a:xfrm>
            <a:off x="2662239" y="3034102"/>
            <a:ext cx="27146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lnSpc>
                <a:spcPts val="1680"/>
              </a:lnSpc>
              <a:spcBef>
                <a:spcPct val="0"/>
              </a:spcBef>
              <a:spcAft>
                <a:spcPct val="0"/>
              </a:spcAft>
            </a:pPr>
            <a:r>
              <a:rPr lang="en-US" sz="1400" dirty="0" smtClean="0">
                <a:solidFill>
                  <a:srgbClr val="000000"/>
                </a:solidFill>
                <a:latin typeface="Arial" charset="0"/>
              </a:rPr>
              <a:t>G</a:t>
            </a:r>
            <a:endParaRPr lang="en-US" sz="1400" dirty="0">
              <a:solidFill>
                <a:srgbClr val="000000"/>
              </a:solidFill>
              <a:latin typeface="Arial" charset="0"/>
            </a:endParaRPr>
          </a:p>
        </p:txBody>
      </p:sp>
      <p:sp>
        <p:nvSpPr>
          <p:cNvPr id="22" name="Text Box 31"/>
          <p:cNvSpPr txBox="1">
            <a:spLocks noChangeArrowheads="1"/>
          </p:cNvSpPr>
          <p:nvPr/>
        </p:nvSpPr>
        <p:spPr bwMode="auto">
          <a:xfrm>
            <a:off x="3376614" y="2262577"/>
            <a:ext cx="27146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lnSpc>
                <a:spcPts val="1680"/>
              </a:lnSpc>
              <a:spcBef>
                <a:spcPct val="0"/>
              </a:spcBef>
              <a:spcAft>
                <a:spcPct val="0"/>
              </a:spcAft>
            </a:pPr>
            <a:r>
              <a:rPr lang="en-US" sz="1400" dirty="0" smtClean="0">
                <a:solidFill>
                  <a:srgbClr val="000000"/>
                </a:solidFill>
                <a:latin typeface="Arial" charset="0"/>
              </a:rPr>
              <a:t>T</a:t>
            </a:r>
            <a:endParaRPr lang="en-US" sz="1400" dirty="0">
              <a:solidFill>
                <a:srgbClr val="000000"/>
              </a:solidFill>
              <a:latin typeface="Arial" charset="0"/>
            </a:endParaRPr>
          </a:p>
        </p:txBody>
      </p:sp>
      <p:sp>
        <p:nvSpPr>
          <p:cNvPr id="23" name="Text Box 31"/>
          <p:cNvSpPr txBox="1">
            <a:spLocks noChangeArrowheads="1"/>
          </p:cNvSpPr>
          <p:nvPr/>
        </p:nvSpPr>
        <p:spPr bwMode="auto">
          <a:xfrm>
            <a:off x="3290889" y="2700727"/>
            <a:ext cx="27146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lnSpc>
                <a:spcPts val="1680"/>
              </a:lnSpc>
              <a:spcBef>
                <a:spcPct val="0"/>
              </a:spcBef>
              <a:spcAft>
                <a:spcPct val="0"/>
              </a:spcAft>
            </a:pPr>
            <a:r>
              <a:rPr lang="en-US" sz="1400" dirty="0" smtClean="0">
                <a:solidFill>
                  <a:srgbClr val="000000"/>
                </a:solidFill>
                <a:latin typeface="Arial" charset="0"/>
              </a:rPr>
              <a:t>G</a:t>
            </a:r>
            <a:endParaRPr lang="en-US" sz="1400" dirty="0">
              <a:solidFill>
                <a:srgbClr val="000000"/>
              </a:solidFill>
              <a:latin typeface="Arial" charset="0"/>
            </a:endParaRPr>
          </a:p>
        </p:txBody>
      </p:sp>
      <p:sp>
        <p:nvSpPr>
          <p:cNvPr id="24" name="Text Box 31"/>
          <p:cNvSpPr txBox="1">
            <a:spLocks noChangeArrowheads="1"/>
          </p:cNvSpPr>
          <p:nvPr/>
        </p:nvSpPr>
        <p:spPr bwMode="auto">
          <a:xfrm rot="435654">
            <a:off x="3436939" y="3088077"/>
            <a:ext cx="27146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lnSpc>
                <a:spcPts val="1680"/>
              </a:lnSpc>
              <a:spcBef>
                <a:spcPct val="0"/>
              </a:spcBef>
              <a:spcAft>
                <a:spcPct val="0"/>
              </a:spcAft>
            </a:pPr>
            <a:r>
              <a:rPr lang="en-US" sz="1400" dirty="0" smtClean="0">
                <a:solidFill>
                  <a:srgbClr val="000000"/>
                </a:solidFill>
                <a:latin typeface="Arial" charset="0"/>
              </a:rPr>
              <a:t>C</a:t>
            </a:r>
            <a:endParaRPr lang="en-US" sz="1400" dirty="0">
              <a:solidFill>
                <a:srgbClr val="000000"/>
              </a:solidFill>
              <a:latin typeface="Arial" charset="0"/>
            </a:endParaRPr>
          </a:p>
        </p:txBody>
      </p:sp>
      <p:sp>
        <p:nvSpPr>
          <p:cNvPr id="25" name="Text Box 31"/>
          <p:cNvSpPr txBox="1">
            <a:spLocks noChangeArrowheads="1"/>
          </p:cNvSpPr>
          <p:nvPr/>
        </p:nvSpPr>
        <p:spPr bwMode="auto">
          <a:xfrm>
            <a:off x="4424364" y="2310202"/>
            <a:ext cx="27146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lnSpc>
                <a:spcPts val="1680"/>
              </a:lnSpc>
              <a:spcBef>
                <a:spcPct val="0"/>
              </a:spcBef>
              <a:spcAft>
                <a:spcPct val="0"/>
              </a:spcAft>
            </a:pPr>
            <a:r>
              <a:rPr lang="en-US" sz="1400" dirty="0" smtClean="0">
                <a:solidFill>
                  <a:srgbClr val="000000"/>
                </a:solidFill>
                <a:latin typeface="Arial" charset="0"/>
              </a:rPr>
              <a:t>A</a:t>
            </a:r>
            <a:endParaRPr lang="en-US" sz="1400" dirty="0">
              <a:solidFill>
                <a:srgbClr val="000000"/>
              </a:solidFill>
              <a:latin typeface="Arial" charset="0"/>
            </a:endParaRPr>
          </a:p>
        </p:txBody>
      </p:sp>
      <p:sp>
        <p:nvSpPr>
          <p:cNvPr id="26" name="Text Box 31"/>
          <p:cNvSpPr txBox="1">
            <a:spLocks noChangeArrowheads="1"/>
          </p:cNvSpPr>
          <p:nvPr/>
        </p:nvSpPr>
        <p:spPr bwMode="auto">
          <a:xfrm>
            <a:off x="4271964" y="2761052"/>
            <a:ext cx="27146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lnSpc>
                <a:spcPts val="1680"/>
              </a:lnSpc>
              <a:spcBef>
                <a:spcPct val="0"/>
              </a:spcBef>
              <a:spcAft>
                <a:spcPct val="0"/>
              </a:spcAft>
            </a:pPr>
            <a:r>
              <a:rPr lang="en-US" sz="1400" dirty="0" smtClean="0">
                <a:solidFill>
                  <a:srgbClr val="000000"/>
                </a:solidFill>
                <a:latin typeface="Arial" charset="0"/>
              </a:rPr>
              <a:t>C</a:t>
            </a:r>
            <a:endParaRPr lang="en-US" sz="1400" dirty="0">
              <a:solidFill>
                <a:srgbClr val="000000"/>
              </a:solidFill>
              <a:latin typeface="Arial" charset="0"/>
            </a:endParaRPr>
          </a:p>
        </p:txBody>
      </p:sp>
      <p:sp>
        <p:nvSpPr>
          <p:cNvPr id="27" name="Text Box 31"/>
          <p:cNvSpPr txBox="1">
            <a:spLocks noChangeArrowheads="1"/>
          </p:cNvSpPr>
          <p:nvPr/>
        </p:nvSpPr>
        <p:spPr bwMode="auto">
          <a:xfrm rot="1330601">
            <a:off x="4179890" y="3319853"/>
            <a:ext cx="27146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lnSpc>
                <a:spcPts val="1680"/>
              </a:lnSpc>
              <a:spcBef>
                <a:spcPct val="0"/>
              </a:spcBef>
              <a:spcAft>
                <a:spcPct val="0"/>
              </a:spcAft>
            </a:pPr>
            <a:r>
              <a:rPr lang="en-US" sz="1400" dirty="0" smtClean="0">
                <a:solidFill>
                  <a:srgbClr val="000000"/>
                </a:solidFill>
                <a:latin typeface="Arial" charset="0"/>
              </a:rPr>
              <a:t>A</a:t>
            </a:r>
            <a:endParaRPr lang="en-US" sz="1400" dirty="0">
              <a:solidFill>
                <a:srgbClr val="000000"/>
              </a:solidFill>
              <a:latin typeface="Arial" charset="0"/>
            </a:endParaRPr>
          </a:p>
        </p:txBody>
      </p:sp>
      <p:sp>
        <p:nvSpPr>
          <p:cNvPr id="28" name="Text Box 31"/>
          <p:cNvSpPr txBox="1">
            <a:spLocks noChangeArrowheads="1"/>
          </p:cNvSpPr>
          <p:nvPr/>
        </p:nvSpPr>
        <p:spPr bwMode="auto">
          <a:xfrm>
            <a:off x="4951414" y="2307027"/>
            <a:ext cx="27146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lnSpc>
                <a:spcPts val="1680"/>
              </a:lnSpc>
              <a:spcBef>
                <a:spcPct val="0"/>
              </a:spcBef>
              <a:spcAft>
                <a:spcPct val="0"/>
              </a:spcAft>
            </a:pPr>
            <a:r>
              <a:rPr lang="en-US" sz="1400" dirty="0" smtClean="0">
                <a:solidFill>
                  <a:srgbClr val="000000"/>
                </a:solidFill>
                <a:latin typeface="Arial" charset="0"/>
              </a:rPr>
              <a:t>T</a:t>
            </a:r>
            <a:endParaRPr lang="en-US" sz="1400" dirty="0">
              <a:solidFill>
                <a:srgbClr val="000000"/>
              </a:solidFill>
              <a:latin typeface="Arial" charset="0"/>
            </a:endParaRPr>
          </a:p>
        </p:txBody>
      </p:sp>
      <p:sp>
        <p:nvSpPr>
          <p:cNvPr id="29" name="Text Box 31"/>
          <p:cNvSpPr txBox="1">
            <a:spLocks noChangeArrowheads="1"/>
          </p:cNvSpPr>
          <p:nvPr/>
        </p:nvSpPr>
        <p:spPr bwMode="auto">
          <a:xfrm>
            <a:off x="4913314" y="2675327"/>
            <a:ext cx="27146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lnSpc>
                <a:spcPts val="1680"/>
              </a:lnSpc>
              <a:spcBef>
                <a:spcPct val="0"/>
              </a:spcBef>
              <a:spcAft>
                <a:spcPct val="0"/>
              </a:spcAft>
            </a:pPr>
            <a:r>
              <a:rPr lang="en-US" sz="1400" dirty="0" smtClean="0">
                <a:solidFill>
                  <a:srgbClr val="000000"/>
                </a:solidFill>
                <a:latin typeface="Arial" charset="0"/>
              </a:rPr>
              <a:t>G</a:t>
            </a:r>
            <a:endParaRPr lang="en-US" sz="1400" dirty="0">
              <a:solidFill>
                <a:srgbClr val="000000"/>
              </a:solidFill>
              <a:latin typeface="Arial" charset="0"/>
            </a:endParaRPr>
          </a:p>
        </p:txBody>
      </p:sp>
      <p:sp>
        <p:nvSpPr>
          <p:cNvPr id="30" name="Text Box 31"/>
          <p:cNvSpPr txBox="1">
            <a:spLocks noChangeArrowheads="1"/>
          </p:cNvSpPr>
          <p:nvPr/>
        </p:nvSpPr>
        <p:spPr bwMode="auto">
          <a:xfrm>
            <a:off x="4945064" y="3030927"/>
            <a:ext cx="27146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lnSpc>
                <a:spcPts val="1680"/>
              </a:lnSpc>
              <a:spcBef>
                <a:spcPct val="0"/>
              </a:spcBef>
              <a:spcAft>
                <a:spcPct val="0"/>
              </a:spcAft>
            </a:pPr>
            <a:r>
              <a:rPr lang="en-US" sz="1400" dirty="0" smtClean="0">
                <a:solidFill>
                  <a:srgbClr val="000000"/>
                </a:solidFill>
                <a:latin typeface="Arial" charset="0"/>
              </a:rPr>
              <a:t>C</a:t>
            </a:r>
            <a:endParaRPr lang="en-US" sz="1400" dirty="0">
              <a:solidFill>
                <a:srgbClr val="000000"/>
              </a:solidFill>
              <a:latin typeface="Arial" charset="0"/>
            </a:endParaRPr>
          </a:p>
        </p:txBody>
      </p:sp>
      <p:sp>
        <p:nvSpPr>
          <p:cNvPr id="31" name="Text Box 31"/>
          <p:cNvSpPr txBox="1">
            <a:spLocks noChangeArrowheads="1"/>
          </p:cNvSpPr>
          <p:nvPr/>
        </p:nvSpPr>
        <p:spPr bwMode="auto">
          <a:xfrm>
            <a:off x="4951414" y="3396052"/>
            <a:ext cx="27146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lnSpc>
                <a:spcPts val="1680"/>
              </a:lnSpc>
              <a:spcBef>
                <a:spcPct val="0"/>
              </a:spcBef>
              <a:spcAft>
                <a:spcPct val="0"/>
              </a:spcAft>
            </a:pPr>
            <a:r>
              <a:rPr lang="en-US" sz="1400" dirty="0" smtClean="0">
                <a:solidFill>
                  <a:srgbClr val="000000"/>
                </a:solidFill>
                <a:latin typeface="Arial" charset="0"/>
              </a:rPr>
              <a:t>T</a:t>
            </a:r>
            <a:endParaRPr lang="en-US" sz="1400" dirty="0">
              <a:solidFill>
                <a:srgbClr val="000000"/>
              </a:solidFill>
              <a:latin typeface="Arial" charset="0"/>
            </a:endParaRPr>
          </a:p>
        </p:txBody>
      </p:sp>
      <p:sp>
        <p:nvSpPr>
          <p:cNvPr id="32" name="Text Box 31"/>
          <p:cNvSpPr txBox="1">
            <a:spLocks noChangeArrowheads="1"/>
          </p:cNvSpPr>
          <p:nvPr/>
        </p:nvSpPr>
        <p:spPr bwMode="auto">
          <a:xfrm>
            <a:off x="4945064" y="3770702"/>
            <a:ext cx="27146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lnSpc>
                <a:spcPts val="1680"/>
              </a:lnSpc>
              <a:spcBef>
                <a:spcPct val="0"/>
              </a:spcBef>
              <a:spcAft>
                <a:spcPct val="0"/>
              </a:spcAft>
            </a:pPr>
            <a:r>
              <a:rPr lang="en-US" sz="1400" dirty="0" smtClean="0">
                <a:solidFill>
                  <a:srgbClr val="000000"/>
                </a:solidFill>
                <a:latin typeface="Arial" charset="0"/>
              </a:rPr>
              <a:t>A</a:t>
            </a:r>
            <a:endParaRPr lang="en-US" sz="1400" dirty="0">
              <a:solidFill>
                <a:srgbClr val="000000"/>
              </a:solidFill>
              <a:latin typeface="Arial" charset="0"/>
            </a:endParaRPr>
          </a:p>
        </p:txBody>
      </p:sp>
      <p:sp>
        <p:nvSpPr>
          <p:cNvPr id="33" name="Text Box 31"/>
          <p:cNvSpPr txBox="1">
            <a:spLocks noChangeArrowheads="1"/>
          </p:cNvSpPr>
          <p:nvPr/>
        </p:nvSpPr>
        <p:spPr bwMode="auto">
          <a:xfrm>
            <a:off x="2960646" y="3822978"/>
            <a:ext cx="171080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algn="ctr" eaLnBrk="0" fontAlgn="base" hangingPunct="0">
              <a:lnSpc>
                <a:spcPts val="1680"/>
              </a:lnSpc>
              <a:spcBef>
                <a:spcPct val="0"/>
              </a:spcBef>
              <a:spcAft>
                <a:spcPct val="0"/>
              </a:spcAft>
            </a:pPr>
            <a:r>
              <a:rPr lang="en-US" sz="1400" dirty="0" smtClean="0">
                <a:solidFill>
                  <a:srgbClr val="000000"/>
                </a:solidFill>
                <a:latin typeface="Arial" charset="0"/>
              </a:rPr>
              <a:t>Free nucleotides</a:t>
            </a:r>
            <a:endParaRPr lang="en-US" sz="1400" dirty="0">
              <a:solidFill>
                <a:srgbClr val="000000"/>
              </a:solidFill>
              <a:latin typeface="Arial" charset="0"/>
            </a:endParaRPr>
          </a:p>
        </p:txBody>
      </p:sp>
      <p:sp>
        <p:nvSpPr>
          <p:cNvPr id="34" name="Text Box 31"/>
          <p:cNvSpPr txBox="1">
            <a:spLocks noChangeArrowheads="1"/>
          </p:cNvSpPr>
          <p:nvPr/>
        </p:nvSpPr>
        <p:spPr bwMode="auto">
          <a:xfrm>
            <a:off x="2332922" y="4166013"/>
            <a:ext cx="287136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algn="ctr" eaLnBrk="0" fontAlgn="base" hangingPunct="0">
              <a:lnSpc>
                <a:spcPts val="1680"/>
              </a:lnSpc>
              <a:spcBef>
                <a:spcPct val="0"/>
              </a:spcBef>
              <a:spcAft>
                <a:spcPct val="0"/>
              </a:spcAft>
            </a:pPr>
            <a:r>
              <a:rPr lang="en-US" sz="1400" dirty="0" smtClean="0">
                <a:solidFill>
                  <a:srgbClr val="000000"/>
                </a:solidFill>
                <a:latin typeface="Arial" charset="0"/>
              </a:rPr>
              <a:t>The parental strands separate</a:t>
            </a:r>
          </a:p>
          <a:p>
            <a:pPr algn="ctr" eaLnBrk="0" fontAlgn="base" hangingPunct="0">
              <a:lnSpc>
                <a:spcPts val="1680"/>
              </a:lnSpc>
              <a:spcBef>
                <a:spcPct val="0"/>
              </a:spcBef>
              <a:spcAft>
                <a:spcPct val="0"/>
              </a:spcAft>
            </a:pPr>
            <a:r>
              <a:rPr lang="en-US" sz="1400" dirty="0" smtClean="0">
                <a:solidFill>
                  <a:srgbClr val="000000"/>
                </a:solidFill>
                <a:latin typeface="Arial" charset="0"/>
              </a:rPr>
              <a:t>and serve as templates</a:t>
            </a:r>
            <a:endParaRPr lang="en-US" sz="1400" dirty="0">
              <a:solidFill>
                <a:srgbClr val="000000"/>
              </a:solidFill>
              <a:latin typeface="Arial" charset="0"/>
            </a:endParaRPr>
          </a:p>
        </p:txBody>
      </p:sp>
      <p:sp>
        <p:nvSpPr>
          <p:cNvPr id="35" name="Text Box 31"/>
          <p:cNvSpPr txBox="1">
            <a:spLocks noChangeArrowheads="1"/>
          </p:cNvSpPr>
          <p:nvPr/>
        </p:nvSpPr>
        <p:spPr bwMode="auto">
          <a:xfrm>
            <a:off x="5982493" y="4173311"/>
            <a:ext cx="287136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algn="ctr" eaLnBrk="0" fontAlgn="base" hangingPunct="0">
              <a:lnSpc>
                <a:spcPts val="1680"/>
              </a:lnSpc>
              <a:spcBef>
                <a:spcPct val="0"/>
              </a:spcBef>
              <a:spcAft>
                <a:spcPct val="0"/>
              </a:spcAft>
            </a:pPr>
            <a:r>
              <a:rPr lang="en-US" sz="1400" dirty="0" smtClean="0">
                <a:solidFill>
                  <a:srgbClr val="000000"/>
                </a:solidFill>
                <a:latin typeface="Arial" charset="0"/>
              </a:rPr>
              <a:t>Two identical daughter</a:t>
            </a:r>
            <a:br>
              <a:rPr lang="en-US" sz="1400" dirty="0" smtClean="0">
                <a:solidFill>
                  <a:srgbClr val="000000"/>
                </a:solidFill>
                <a:latin typeface="Arial" charset="0"/>
              </a:rPr>
            </a:br>
            <a:r>
              <a:rPr lang="en-US" sz="1400" dirty="0" smtClean="0">
                <a:solidFill>
                  <a:srgbClr val="000000"/>
                </a:solidFill>
                <a:latin typeface="Arial" charset="0"/>
              </a:rPr>
              <a:t>molecules of DNA are formed</a:t>
            </a:r>
            <a:endParaRPr lang="en-US" sz="1400" dirty="0">
              <a:solidFill>
                <a:srgbClr val="000000"/>
              </a:solidFill>
              <a:latin typeface="Arial" charset="0"/>
            </a:endParaRPr>
          </a:p>
        </p:txBody>
      </p:sp>
      <p:sp>
        <p:nvSpPr>
          <p:cNvPr id="36" name="Text Box 31"/>
          <p:cNvSpPr txBox="1">
            <a:spLocks noChangeArrowheads="1"/>
          </p:cNvSpPr>
          <p:nvPr/>
        </p:nvSpPr>
        <p:spPr bwMode="auto">
          <a:xfrm>
            <a:off x="6343602" y="2306078"/>
            <a:ext cx="27146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lnSpc>
                <a:spcPts val="1680"/>
              </a:lnSpc>
              <a:spcBef>
                <a:spcPct val="0"/>
              </a:spcBef>
              <a:spcAft>
                <a:spcPct val="0"/>
              </a:spcAft>
            </a:pPr>
            <a:r>
              <a:rPr lang="en-US" sz="1400" dirty="0" smtClean="0">
                <a:solidFill>
                  <a:srgbClr val="000000"/>
                </a:solidFill>
                <a:latin typeface="Arial" charset="0"/>
              </a:rPr>
              <a:t>A</a:t>
            </a:r>
            <a:endParaRPr lang="en-US" sz="1400" dirty="0">
              <a:solidFill>
                <a:srgbClr val="000000"/>
              </a:solidFill>
              <a:latin typeface="Arial" charset="0"/>
            </a:endParaRPr>
          </a:p>
        </p:txBody>
      </p:sp>
      <p:sp>
        <p:nvSpPr>
          <p:cNvPr id="37" name="Text Box 31"/>
          <p:cNvSpPr txBox="1">
            <a:spLocks noChangeArrowheads="1"/>
          </p:cNvSpPr>
          <p:nvPr/>
        </p:nvSpPr>
        <p:spPr bwMode="auto">
          <a:xfrm>
            <a:off x="6927802" y="2302903"/>
            <a:ext cx="27146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lnSpc>
                <a:spcPts val="1680"/>
              </a:lnSpc>
              <a:spcBef>
                <a:spcPct val="0"/>
              </a:spcBef>
              <a:spcAft>
                <a:spcPct val="0"/>
              </a:spcAft>
            </a:pPr>
            <a:r>
              <a:rPr lang="en-US" sz="1400" dirty="0" smtClean="0">
                <a:solidFill>
                  <a:srgbClr val="000000"/>
                </a:solidFill>
                <a:latin typeface="Arial" charset="0"/>
              </a:rPr>
              <a:t>T</a:t>
            </a:r>
            <a:endParaRPr lang="en-US" sz="1400" dirty="0">
              <a:solidFill>
                <a:srgbClr val="000000"/>
              </a:solidFill>
              <a:latin typeface="Arial" charset="0"/>
            </a:endParaRPr>
          </a:p>
        </p:txBody>
      </p:sp>
      <p:sp>
        <p:nvSpPr>
          <p:cNvPr id="38" name="Text Box 31"/>
          <p:cNvSpPr txBox="1">
            <a:spLocks noChangeArrowheads="1"/>
          </p:cNvSpPr>
          <p:nvPr/>
        </p:nvSpPr>
        <p:spPr bwMode="auto">
          <a:xfrm>
            <a:off x="6340427" y="2664853"/>
            <a:ext cx="27146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lnSpc>
                <a:spcPts val="1680"/>
              </a:lnSpc>
              <a:spcBef>
                <a:spcPct val="0"/>
              </a:spcBef>
              <a:spcAft>
                <a:spcPct val="0"/>
              </a:spcAft>
            </a:pPr>
            <a:r>
              <a:rPr lang="en-US" sz="1400" dirty="0" smtClean="0">
                <a:solidFill>
                  <a:srgbClr val="000000"/>
                </a:solidFill>
                <a:latin typeface="Arial" charset="0"/>
              </a:rPr>
              <a:t>C</a:t>
            </a:r>
            <a:endParaRPr lang="en-US" sz="1400" dirty="0">
              <a:solidFill>
                <a:srgbClr val="000000"/>
              </a:solidFill>
              <a:latin typeface="Arial" charset="0"/>
            </a:endParaRPr>
          </a:p>
        </p:txBody>
      </p:sp>
      <p:sp>
        <p:nvSpPr>
          <p:cNvPr id="39" name="Text Box 31"/>
          <p:cNvSpPr txBox="1">
            <a:spLocks noChangeArrowheads="1"/>
          </p:cNvSpPr>
          <p:nvPr/>
        </p:nvSpPr>
        <p:spPr bwMode="auto">
          <a:xfrm>
            <a:off x="6896052" y="2664853"/>
            <a:ext cx="27146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lnSpc>
                <a:spcPts val="1680"/>
              </a:lnSpc>
              <a:spcBef>
                <a:spcPct val="0"/>
              </a:spcBef>
              <a:spcAft>
                <a:spcPct val="0"/>
              </a:spcAft>
            </a:pPr>
            <a:r>
              <a:rPr lang="en-US" sz="1400" dirty="0" smtClean="0">
                <a:solidFill>
                  <a:srgbClr val="000000"/>
                </a:solidFill>
                <a:latin typeface="Arial" charset="0"/>
              </a:rPr>
              <a:t>G</a:t>
            </a:r>
            <a:endParaRPr lang="en-US" sz="1400" dirty="0">
              <a:solidFill>
                <a:srgbClr val="000000"/>
              </a:solidFill>
              <a:latin typeface="Arial" charset="0"/>
            </a:endParaRPr>
          </a:p>
        </p:txBody>
      </p:sp>
      <p:sp>
        <p:nvSpPr>
          <p:cNvPr id="40" name="Text Box 31"/>
          <p:cNvSpPr txBox="1">
            <a:spLocks noChangeArrowheads="1"/>
          </p:cNvSpPr>
          <p:nvPr/>
        </p:nvSpPr>
        <p:spPr bwMode="auto">
          <a:xfrm>
            <a:off x="6334077" y="3395103"/>
            <a:ext cx="27146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lnSpc>
                <a:spcPts val="1680"/>
              </a:lnSpc>
              <a:spcBef>
                <a:spcPct val="0"/>
              </a:spcBef>
              <a:spcAft>
                <a:spcPct val="0"/>
              </a:spcAft>
            </a:pPr>
            <a:r>
              <a:rPr lang="en-US" sz="1400" dirty="0" smtClean="0">
                <a:solidFill>
                  <a:srgbClr val="000000"/>
                </a:solidFill>
                <a:latin typeface="Arial" charset="0"/>
              </a:rPr>
              <a:t>A</a:t>
            </a:r>
            <a:endParaRPr lang="en-US" sz="1400" dirty="0">
              <a:solidFill>
                <a:srgbClr val="000000"/>
              </a:solidFill>
              <a:latin typeface="Arial" charset="0"/>
            </a:endParaRPr>
          </a:p>
        </p:txBody>
      </p:sp>
      <p:sp>
        <p:nvSpPr>
          <p:cNvPr id="41" name="Text Box 31"/>
          <p:cNvSpPr txBox="1">
            <a:spLocks noChangeArrowheads="1"/>
          </p:cNvSpPr>
          <p:nvPr/>
        </p:nvSpPr>
        <p:spPr bwMode="auto">
          <a:xfrm>
            <a:off x="6918277" y="3391928"/>
            <a:ext cx="27146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lnSpc>
                <a:spcPts val="1680"/>
              </a:lnSpc>
              <a:spcBef>
                <a:spcPct val="0"/>
              </a:spcBef>
              <a:spcAft>
                <a:spcPct val="0"/>
              </a:spcAft>
            </a:pPr>
            <a:r>
              <a:rPr lang="en-US" sz="1400" dirty="0" smtClean="0">
                <a:solidFill>
                  <a:srgbClr val="000000"/>
                </a:solidFill>
                <a:latin typeface="Arial" charset="0"/>
              </a:rPr>
              <a:t>T</a:t>
            </a:r>
            <a:endParaRPr lang="en-US" sz="1400" dirty="0">
              <a:solidFill>
                <a:srgbClr val="000000"/>
              </a:solidFill>
              <a:latin typeface="Arial" charset="0"/>
            </a:endParaRPr>
          </a:p>
        </p:txBody>
      </p:sp>
      <p:sp>
        <p:nvSpPr>
          <p:cNvPr id="42" name="Text Box 31"/>
          <p:cNvSpPr txBox="1">
            <a:spLocks noChangeArrowheads="1"/>
          </p:cNvSpPr>
          <p:nvPr/>
        </p:nvSpPr>
        <p:spPr bwMode="auto">
          <a:xfrm>
            <a:off x="6346777" y="3763403"/>
            <a:ext cx="27146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lnSpc>
                <a:spcPts val="1680"/>
              </a:lnSpc>
              <a:spcBef>
                <a:spcPct val="0"/>
              </a:spcBef>
              <a:spcAft>
                <a:spcPct val="0"/>
              </a:spcAft>
            </a:pPr>
            <a:r>
              <a:rPr lang="en-US" sz="1400" dirty="0" smtClean="0">
                <a:solidFill>
                  <a:srgbClr val="000000"/>
                </a:solidFill>
                <a:latin typeface="Arial" charset="0"/>
              </a:rPr>
              <a:t>T</a:t>
            </a:r>
            <a:endParaRPr lang="en-US" sz="1400" dirty="0">
              <a:solidFill>
                <a:srgbClr val="000000"/>
              </a:solidFill>
              <a:latin typeface="Arial" charset="0"/>
            </a:endParaRPr>
          </a:p>
        </p:txBody>
      </p:sp>
      <p:sp>
        <p:nvSpPr>
          <p:cNvPr id="43" name="Text Box 31"/>
          <p:cNvSpPr txBox="1">
            <a:spLocks noChangeArrowheads="1"/>
          </p:cNvSpPr>
          <p:nvPr/>
        </p:nvSpPr>
        <p:spPr bwMode="auto">
          <a:xfrm>
            <a:off x="6911927" y="3763403"/>
            <a:ext cx="27146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lnSpc>
                <a:spcPts val="1680"/>
              </a:lnSpc>
              <a:spcBef>
                <a:spcPct val="0"/>
              </a:spcBef>
              <a:spcAft>
                <a:spcPct val="0"/>
              </a:spcAft>
            </a:pPr>
            <a:r>
              <a:rPr lang="en-US" sz="1400" dirty="0" smtClean="0">
                <a:solidFill>
                  <a:srgbClr val="000000"/>
                </a:solidFill>
                <a:latin typeface="Arial" charset="0"/>
              </a:rPr>
              <a:t>A</a:t>
            </a:r>
            <a:endParaRPr lang="en-US" sz="1400" dirty="0">
              <a:solidFill>
                <a:srgbClr val="000000"/>
              </a:solidFill>
              <a:latin typeface="Arial" charset="0"/>
            </a:endParaRPr>
          </a:p>
        </p:txBody>
      </p:sp>
      <p:sp>
        <p:nvSpPr>
          <p:cNvPr id="44" name="Text Box 31"/>
          <p:cNvSpPr txBox="1">
            <a:spLocks noChangeArrowheads="1"/>
          </p:cNvSpPr>
          <p:nvPr/>
        </p:nvSpPr>
        <p:spPr bwMode="auto">
          <a:xfrm>
            <a:off x="6334077" y="3033153"/>
            <a:ext cx="27146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lnSpc>
                <a:spcPts val="1680"/>
              </a:lnSpc>
              <a:spcBef>
                <a:spcPct val="0"/>
              </a:spcBef>
              <a:spcAft>
                <a:spcPct val="0"/>
              </a:spcAft>
            </a:pPr>
            <a:r>
              <a:rPr lang="en-US" sz="1400" dirty="0" smtClean="0">
                <a:solidFill>
                  <a:srgbClr val="000000"/>
                </a:solidFill>
                <a:latin typeface="Arial" charset="0"/>
              </a:rPr>
              <a:t>G</a:t>
            </a:r>
            <a:endParaRPr lang="en-US" sz="1400" dirty="0">
              <a:solidFill>
                <a:srgbClr val="000000"/>
              </a:solidFill>
              <a:latin typeface="Arial" charset="0"/>
            </a:endParaRPr>
          </a:p>
        </p:txBody>
      </p:sp>
      <p:sp>
        <p:nvSpPr>
          <p:cNvPr id="45" name="Text Box 31"/>
          <p:cNvSpPr txBox="1">
            <a:spLocks noChangeArrowheads="1"/>
          </p:cNvSpPr>
          <p:nvPr/>
        </p:nvSpPr>
        <p:spPr bwMode="auto">
          <a:xfrm>
            <a:off x="6915102" y="3029978"/>
            <a:ext cx="27146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lnSpc>
                <a:spcPts val="1680"/>
              </a:lnSpc>
              <a:spcBef>
                <a:spcPct val="0"/>
              </a:spcBef>
              <a:spcAft>
                <a:spcPct val="0"/>
              </a:spcAft>
            </a:pPr>
            <a:r>
              <a:rPr lang="en-US" sz="1400" dirty="0" smtClean="0">
                <a:solidFill>
                  <a:srgbClr val="000000"/>
                </a:solidFill>
                <a:latin typeface="Arial" charset="0"/>
              </a:rPr>
              <a:t>C</a:t>
            </a:r>
            <a:endParaRPr lang="en-US" sz="1400" dirty="0">
              <a:solidFill>
                <a:srgbClr val="000000"/>
              </a:solidFill>
              <a:latin typeface="Arial" charset="0"/>
            </a:endParaRPr>
          </a:p>
        </p:txBody>
      </p:sp>
      <p:sp>
        <p:nvSpPr>
          <p:cNvPr id="46" name="Text Box 31"/>
          <p:cNvSpPr txBox="1">
            <a:spLocks noChangeArrowheads="1"/>
          </p:cNvSpPr>
          <p:nvPr/>
        </p:nvSpPr>
        <p:spPr bwMode="auto">
          <a:xfrm>
            <a:off x="7883721" y="2313376"/>
            <a:ext cx="27146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lnSpc>
                <a:spcPts val="1680"/>
              </a:lnSpc>
              <a:spcBef>
                <a:spcPct val="0"/>
              </a:spcBef>
              <a:spcAft>
                <a:spcPct val="0"/>
              </a:spcAft>
            </a:pPr>
            <a:r>
              <a:rPr lang="en-US" sz="1400" dirty="0" smtClean="0">
                <a:solidFill>
                  <a:srgbClr val="000000"/>
                </a:solidFill>
                <a:latin typeface="Arial" charset="0"/>
              </a:rPr>
              <a:t>A</a:t>
            </a:r>
            <a:endParaRPr lang="en-US" sz="1400" dirty="0">
              <a:solidFill>
                <a:srgbClr val="000000"/>
              </a:solidFill>
              <a:latin typeface="Arial" charset="0"/>
            </a:endParaRPr>
          </a:p>
        </p:txBody>
      </p:sp>
      <p:sp>
        <p:nvSpPr>
          <p:cNvPr id="47" name="Text Box 31"/>
          <p:cNvSpPr txBox="1">
            <a:spLocks noChangeArrowheads="1"/>
          </p:cNvSpPr>
          <p:nvPr/>
        </p:nvSpPr>
        <p:spPr bwMode="auto">
          <a:xfrm>
            <a:off x="8467921" y="2310201"/>
            <a:ext cx="27146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lnSpc>
                <a:spcPts val="1680"/>
              </a:lnSpc>
              <a:spcBef>
                <a:spcPct val="0"/>
              </a:spcBef>
              <a:spcAft>
                <a:spcPct val="0"/>
              </a:spcAft>
            </a:pPr>
            <a:r>
              <a:rPr lang="en-US" sz="1400" dirty="0" smtClean="0">
                <a:solidFill>
                  <a:srgbClr val="000000"/>
                </a:solidFill>
                <a:latin typeface="Arial" charset="0"/>
              </a:rPr>
              <a:t>T</a:t>
            </a:r>
            <a:endParaRPr lang="en-US" sz="1400" dirty="0">
              <a:solidFill>
                <a:srgbClr val="000000"/>
              </a:solidFill>
              <a:latin typeface="Arial" charset="0"/>
            </a:endParaRPr>
          </a:p>
        </p:txBody>
      </p:sp>
      <p:sp>
        <p:nvSpPr>
          <p:cNvPr id="48" name="Text Box 31"/>
          <p:cNvSpPr txBox="1">
            <a:spLocks noChangeArrowheads="1"/>
          </p:cNvSpPr>
          <p:nvPr/>
        </p:nvSpPr>
        <p:spPr bwMode="auto">
          <a:xfrm>
            <a:off x="7880546" y="2672151"/>
            <a:ext cx="27146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lnSpc>
                <a:spcPts val="1680"/>
              </a:lnSpc>
              <a:spcBef>
                <a:spcPct val="0"/>
              </a:spcBef>
              <a:spcAft>
                <a:spcPct val="0"/>
              </a:spcAft>
            </a:pPr>
            <a:r>
              <a:rPr lang="en-US" sz="1400" dirty="0" smtClean="0">
                <a:solidFill>
                  <a:srgbClr val="000000"/>
                </a:solidFill>
                <a:latin typeface="Arial" charset="0"/>
              </a:rPr>
              <a:t>C</a:t>
            </a:r>
            <a:endParaRPr lang="en-US" sz="1400" dirty="0">
              <a:solidFill>
                <a:srgbClr val="000000"/>
              </a:solidFill>
              <a:latin typeface="Arial" charset="0"/>
            </a:endParaRPr>
          </a:p>
        </p:txBody>
      </p:sp>
      <p:sp>
        <p:nvSpPr>
          <p:cNvPr id="49" name="Text Box 31"/>
          <p:cNvSpPr txBox="1">
            <a:spLocks noChangeArrowheads="1"/>
          </p:cNvSpPr>
          <p:nvPr/>
        </p:nvSpPr>
        <p:spPr bwMode="auto">
          <a:xfrm>
            <a:off x="8436171" y="2672151"/>
            <a:ext cx="27146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lnSpc>
                <a:spcPts val="1680"/>
              </a:lnSpc>
              <a:spcBef>
                <a:spcPct val="0"/>
              </a:spcBef>
              <a:spcAft>
                <a:spcPct val="0"/>
              </a:spcAft>
            </a:pPr>
            <a:r>
              <a:rPr lang="en-US" sz="1400" dirty="0" smtClean="0">
                <a:solidFill>
                  <a:srgbClr val="000000"/>
                </a:solidFill>
                <a:latin typeface="Arial" charset="0"/>
              </a:rPr>
              <a:t>G</a:t>
            </a:r>
            <a:endParaRPr lang="en-US" sz="1400" dirty="0">
              <a:solidFill>
                <a:srgbClr val="000000"/>
              </a:solidFill>
              <a:latin typeface="Arial" charset="0"/>
            </a:endParaRPr>
          </a:p>
        </p:txBody>
      </p:sp>
      <p:sp>
        <p:nvSpPr>
          <p:cNvPr id="50" name="Text Box 31"/>
          <p:cNvSpPr txBox="1">
            <a:spLocks noChangeArrowheads="1"/>
          </p:cNvSpPr>
          <p:nvPr/>
        </p:nvSpPr>
        <p:spPr bwMode="auto">
          <a:xfrm>
            <a:off x="7874196" y="3402401"/>
            <a:ext cx="27146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lnSpc>
                <a:spcPts val="1680"/>
              </a:lnSpc>
              <a:spcBef>
                <a:spcPct val="0"/>
              </a:spcBef>
              <a:spcAft>
                <a:spcPct val="0"/>
              </a:spcAft>
            </a:pPr>
            <a:r>
              <a:rPr lang="en-US" sz="1400" dirty="0" smtClean="0">
                <a:solidFill>
                  <a:srgbClr val="000000"/>
                </a:solidFill>
                <a:latin typeface="Arial" charset="0"/>
              </a:rPr>
              <a:t>A</a:t>
            </a:r>
            <a:endParaRPr lang="en-US" sz="1400" dirty="0">
              <a:solidFill>
                <a:srgbClr val="000000"/>
              </a:solidFill>
              <a:latin typeface="Arial" charset="0"/>
            </a:endParaRPr>
          </a:p>
        </p:txBody>
      </p:sp>
      <p:sp>
        <p:nvSpPr>
          <p:cNvPr id="51" name="Text Box 31"/>
          <p:cNvSpPr txBox="1">
            <a:spLocks noChangeArrowheads="1"/>
          </p:cNvSpPr>
          <p:nvPr/>
        </p:nvSpPr>
        <p:spPr bwMode="auto">
          <a:xfrm>
            <a:off x="8458396" y="3399226"/>
            <a:ext cx="27146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lnSpc>
                <a:spcPts val="1680"/>
              </a:lnSpc>
              <a:spcBef>
                <a:spcPct val="0"/>
              </a:spcBef>
              <a:spcAft>
                <a:spcPct val="0"/>
              </a:spcAft>
            </a:pPr>
            <a:r>
              <a:rPr lang="en-US" sz="1400" dirty="0" smtClean="0">
                <a:solidFill>
                  <a:srgbClr val="000000"/>
                </a:solidFill>
                <a:latin typeface="Arial" charset="0"/>
              </a:rPr>
              <a:t>T</a:t>
            </a:r>
            <a:endParaRPr lang="en-US" sz="1400" dirty="0">
              <a:solidFill>
                <a:srgbClr val="000000"/>
              </a:solidFill>
              <a:latin typeface="Arial" charset="0"/>
            </a:endParaRPr>
          </a:p>
        </p:txBody>
      </p:sp>
      <p:sp>
        <p:nvSpPr>
          <p:cNvPr id="52" name="Text Box 31"/>
          <p:cNvSpPr txBox="1">
            <a:spLocks noChangeArrowheads="1"/>
          </p:cNvSpPr>
          <p:nvPr/>
        </p:nvSpPr>
        <p:spPr bwMode="auto">
          <a:xfrm>
            <a:off x="7886896" y="3770701"/>
            <a:ext cx="27146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lnSpc>
                <a:spcPts val="1680"/>
              </a:lnSpc>
              <a:spcBef>
                <a:spcPct val="0"/>
              </a:spcBef>
              <a:spcAft>
                <a:spcPct val="0"/>
              </a:spcAft>
            </a:pPr>
            <a:r>
              <a:rPr lang="en-US" sz="1400" dirty="0" smtClean="0">
                <a:solidFill>
                  <a:srgbClr val="000000"/>
                </a:solidFill>
                <a:latin typeface="Arial" charset="0"/>
              </a:rPr>
              <a:t>T</a:t>
            </a:r>
            <a:endParaRPr lang="en-US" sz="1400" dirty="0">
              <a:solidFill>
                <a:srgbClr val="000000"/>
              </a:solidFill>
              <a:latin typeface="Arial" charset="0"/>
            </a:endParaRPr>
          </a:p>
        </p:txBody>
      </p:sp>
      <p:sp>
        <p:nvSpPr>
          <p:cNvPr id="53" name="Text Box 31"/>
          <p:cNvSpPr txBox="1">
            <a:spLocks noChangeArrowheads="1"/>
          </p:cNvSpPr>
          <p:nvPr/>
        </p:nvSpPr>
        <p:spPr bwMode="auto">
          <a:xfrm>
            <a:off x="8452046" y="3770701"/>
            <a:ext cx="27146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lnSpc>
                <a:spcPts val="1680"/>
              </a:lnSpc>
              <a:spcBef>
                <a:spcPct val="0"/>
              </a:spcBef>
              <a:spcAft>
                <a:spcPct val="0"/>
              </a:spcAft>
            </a:pPr>
            <a:r>
              <a:rPr lang="en-US" sz="1400" dirty="0" smtClean="0">
                <a:solidFill>
                  <a:srgbClr val="000000"/>
                </a:solidFill>
                <a:latin typeface="Arial" charset="0"/>
              </a:rPr>
              <a:t>A</a:t>
            </a:r>
            <a:endParaRPr lang="en-US" sz="1400" dirty="0">
              <a:solidFill>
                <a:srgbClr val="000000"/>
              </a:solidFill>
              <a:latin typeface="Arial" charset="0"/>
            </a:endParaRPr>
          </a:p>
        </p:txBody>
      </p:sp>
      <p:sp>
        <p:nvSpPr>
          <p:cNvPr id="54" name="Text Box 31"/>
          <p:cNvSpPr txBox="1">
            <a:spLocks noChangeArrowheads="1"/>
          </p:cNvSpPr>
          <p:nvPr/>
        </p:nvSpPr>
        <p:spPr bwMode="auto">
          <a:xfrm>
            <a:off x="7874196" y="3040451"/>
            <a:ext cx="27146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lnSpc>
                <a:spcPts val="1680"/>
              </a:lnSpc>
              <a:spcBef>
                <a:spcPct val="0"/>
              </a:spcBef>
              <a:spcAft>
                <a:spcPct val="0"/>
              </a:spcAft>
            </a:pPr>
            <a:r>
              <a:rPr lang="en-US" sz="1400" dirty="0" smtClean="0">
                <a:solidFill>
                  <a:srgbClr val="000000"/>
                </a:solidFill>
                <a:latin typeface="Arial" charset="0"/>
              </a:rPr>
              <a:t>G</a:t>
            </a:r>
            <a:endParaRPr lang="en-US" sz="1400" dirty="0">
              <a:solidFill>
                <a:srgbClr val="000000"/>
              </a:solidFill>
              <a:latin typeface="Arial" charset="0"/>
            </a:endParaRPr>
          </a:p>
        </p:txBody>
      </p:sp>
      <p:sp>
        <p:nvSpPr>
          <p:cNvPr id="55" name="Text Box 31"/>
          <p:cNvSpPr txBox="1">
            <a:spLocks noChangeArrowheads="1"/>
          </p:cNvSpPr>
          <p:nvPr/>
        </p:nvSpPr>
        <p:spPr bwMode="auto">
          <a:xfrm>
            <a:off x="8455221" y="3037276"/>
            <a:ext cx="27146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lnSpc>
                <a:spcPts val="1680"/>
              </a:lnSpc>
              <a:spcBef>
                <a:spcPct val="0"/>
              </a:spcBef>
              <a:spcAft>
                <a:spcPct val="0"/>
              </a:spcAft>
            </a:pPr>
            <a:r>
              <a:rPr lang="en-US" sz="1400" dirty="0" smtClean="0">
                <a:solidFill>
                  <a:srgbClr val="000000"/>
                </a:solidFill>
                <a:latin typeface="Arial" charset="0"/>
              </a:rPr>
              <a:t>C</a:t>
            </a:r>
            <a:endParaRPr lang="en-US" sz="1400" dirty="0">
              <a:solidFill>
                <a:srgbClr val="000000"/>
              </a:solidFill>
              <a:latin typeface="Arial" charset="0"/>
            </a:endParaRPr>
          </a:p>
        </p:txBody>
      </p:sp>
      <p:cxnSp>
        <p:nvCxnSpPr>
          <p:cNvPr id="56" name="Straight Connector 55"/>
          <p:cNvCxnSpPr/>
          <p:nvPr/>
        </p:nvCxnSpPr>
        <p:spPr bwMode="auto">
          <a:xfrm>
            <a:off x="3660775" y="3419475"/>
            <a:ext cx="155274" cy="403503"/>
          </a:xfrm>
          <a:prstGeom prst="line">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flipV="1">
            <a:off x="3813175" y="3511550"/>
            <a:ext cx="200025" cy="307975"/>
          </a:xfrm>
          <a:prstGeom prst="line">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5789701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descr="10_04bUntwistDNA-U.jpg"/>
          <p:cNvPicPr>
            <a:picLocks noChangeAspect="1"/>
          </p:cNvPicPr>
          <p:nvPr/>
        </p:nvPicPr>
        <p:blipFill rotWithShape="1">
          <a:blip r:embed="rId3" cstate="email">
            <a:extLst>
              <a:ext uri="{28A0092B-C50C-407E-A947-70E740481C1C}">
                <a14:useLocalDpi xmlns:a14="http://schemas.microsoft.com/office/drawing/2010/main" val="0"/>
              </a:ext>
            </a:extLst>
          </a:blip>
          <a:srcRect b="3136"/>
          <a:stretch/>
        </p:blipFill>
        <p:spPr>
          <a:xfrm>
            <a:off x="755904" y="137160"/>
            <a:ext cx="7632192" cy="6377193"/>
          </a:xfrm>
          <a:prstGeom prst="rect">
            <a:avLst/>
          </a:prstGeom>
        </p:spPr>
      </p:pic>
      <p:sp>
        <p:nvSpPr>
          <p:cNvPr id="9217" name="Rectangle 3"/>
          <p:cNvSpPr>
            <a:spLocks noGrp="1" noChangeArrowheads="1"/>
          </p:cNvSpPr>
          <p:nvPr>
            <p:ph type="ctrTitle" idx="4294967295"/>
          </p:nvPr>
        </p:nvSpPr>
        <p:spPr bwMode="auto">
          <a:xfrm>
            <a:off x="0" y="0"/>
            <a:ext cx="5648325" cy="30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en-US" sz="1200" dirty="0">
                <a:latin typeface="Arial" charset="0"/>
              </a:rPr>
              <a:t>Figure </a:t>
            </a:r>
            <a:r>
              <a:rPr lang="en-US" sz="1200" dirty="0" smtClean="0">
                <a:latin typeface="Arial" charset="0"/>
              </a:rPr>
              <a:t>10.4b</a:t>
            </a:r>
            <a:endParaRPr lang="en-US" sz="1200" dirty="0">
              <a:latin typeface="Arial" charset="0"/>
            </a:endParaRPr>
          </a:p>
        </p:txBody>
      </p:sp>
      <p:sp>
        <p:nvSpPr>
          <p:cNvPr id="5" name="Text Box 31"/>
          <p:cNvSpPr txBox="1">
            <a:spLocks noChangeArrowheads="1"/>
          </p:cNvSpPr>
          <p:nvPr/>
        </p:nvSpPr>
        <p:spPr bwMode="auto">
          <a:xfrm>
            <a:off x="6625665" y="1476396"/>
            <a:ext cx="1820927"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lnSpc>
                <a:spcPts val="2160"/>
              </a:lnSpc>
              <a:spcBef>
                <a:spcPct val="0"/>
              </a:spcBef>
              <a:spcAft>
                <a:spcPct val="0"/>
              </a:spcAft>
            </a:pPr>
            <a:r>
              <a:rPr lang="en-US" sz="1800" dirty="0" smtClean="0">
                <a:solidFill>
                  <a:srgbClr val="000000"/>
                </a:solidFill>
                <a:latin typeface="Arial" charset="0"/>
              </a:rPr>
              <a:t>Parental DNA</a:t>
            </a:r>
            <a:br>
              <a:rPr lang="en-US" sz="1800" dirty="0" smtClean="0">
                <a:solidFill>
                  <a:srgbClr val="000000"/>
                </a:solidFill>
                <a:latin typeface="Arial" charset="0"/>
              </a:rPr>
            </a:br>
            <a:r>
              <a:rPr lang="en-US" sz="1800" dirty="0" smtClean="0">
                <a:solidFill>
                  <a:srgbClr val="000000"/>
                </a:solidFill>
                <a:latin typeface="Arial" charset="0"/>
              </a:rPr>
              <a:t>molecule</a:t>
            </a:r>
            <a:endParaRPr lang="en-US" sz="1800" dirty="0">
              <a:solidFill>
                <a:srgbClr val="000000"/>
              </a:solidFill>
              <a:latin typeface="Arial" charset="0"/>
            </a:endParaRPr>
          </a:p>
        </p:txBody>
      </p:sp>
      <p:sp>
        <p:nvSpPr>
          <p:cNvPr id="3" name="Left Brace 2"/>
          <p:cNvSpPr/>
          <p:nvPr/>
        </p:nvSpPr>
        <p:spPr bwMode="auto">
          <a:xfrm rot="10800000">
            <a:off x="6054724" y="189448"/>
            <a:ext cx="276694" cy="2930856"/>
          </a:xfrm>
          <a:prstGeom prst="leftBrace">
            <a:avLst>
              <a:gd name="adj1" fmla="val 31523"/>
              <a:gd name="adj2" fmla="val 51083"/>
            </a:avLst>
          </a:prstGeom>
          <a:noFill/>
          <a:ln w="12700" cap="flat" cmpd="sng" algn="ctr">
            <a:solidFill>
              <a:schemeClr val="tx1"/>
            </a:solidFill>
            <a:prstDash val="solid"/>
            <a:round/>
            <a:headEnd type="none" w="med" len="med"/>
            <a:tailEnd type="none" w="med" len="med"/>
          </a:ln>
          <a:effectLst/>
          <a:extLst/>
        </p:spPr>
        <p:txBody>
          <a:bodyPr rtlCol="0" anchor="ctr"/>
          <a:lstStyle/>
          <a:p>
            <a:pPr algn="ctr" eaLnBrk="0" fontAlgn="base" hangingPunct="0">
              <a:spcBef>
                <a:spcPct val="0"/>
              </a:spcBef>
              <a:spcAft>
                <a:spcPct val="0"/>
              </a:spcAft>
            </a:pPr>
            <a:endParaRPr lang="en-US" sz="2400" b="1">
              <a:solidFill>
                <a:srgbClr val="000000"/>
              </a:solidFill>
              <a:ea typeface="ＭＳ Ｐゴシック" charset="0"/>
            </a:endParaRPr>
          </a:p>
        </p:txBody>
      </p:sp>
      <p:cxnSp>
        <p:nvCxnSpPr>
          <p:cNvPr id="6" name="Straight Connector 5"/>
          <p:cNvCxnSpPr>
            <a:endCxn id="3" idx="1"/>
          </p:cNvCxnSpPr>
          <p:nvPr/>
        </p:nvCxnSpPr>
        <p:spPr bwMode="auto">
          <a:xfrm flipH="1" flipV="1">
            <a:off x="6331418" y="1623135"/>
            <a:ext cx="250357" cy="2465"/>
          </a:xfrm>
          <a:prstGeom prst="line">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Straight Connector 7"/>
          <p:cNvCxnSpPr/>
          <p:nvPr/>
        </p:nvCxnSpPr>
        <p:spPr bwMode="auto">
          <a:xfrm>
            <a:off x="6751495" y="3246352"/>
            <a:ext cx="6480" cy="447103"/>
          </a:xfrm>
          <a:prstGeom prst="line">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Straight Connector 9"/>
          <p:cNvCxnSpPr/>
          <p:nvPr/>
        </p:nvCxnSpPr>
        <p:spPr bwMode="auto">
          <a:xfrm flipV="1">
            <a:off x="6595991" y="3570339"/>
            <a:ext cx="1153326" cy="1172834"/>
          </a:xfrm>
          <a:prstGeom prst="line">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Left Brace 11"/>
          <p:cNvSpPr/>
          <p:nvPr/>
        </p:nvSpPr>
        <p:spPr bwMode="auto">
          <a:xfrm rot="13378157">
            <a:off x="3400047" y="3951904"/>
            <a:ext cx="276694" cy="2993353"/>
          </a:xfrm>
          <a:prstGeom prst="leftBrace">
            <a:avLst>
              <a:gd name="adj1" fmla="val 31523"/>
              <a:gd name="adj2" fmla="val 50176"/>
            </a:avLst>
          </a:prstGeom>
          <a:noFill/>
          <a:ln w="12700" cap="flat" cmpd="sng" algn="ctr">
            <a:solidFill>
              <a:schemeClr val="tx1"/>
            </a:solidFill>
            <a:prstDash val="solid"/>
            <a:round/>
            <a:headEnd type="none" w="med" len="med"/>
            <a:tailEnd type="none" w="med" len="med"/>
          </a:ln>
          <a:effectLst/>
          <a:extLst/>
        </p:spPr>
        <p:txBody>
          <a:bodyPr rtlCol="0" anchor="ctr"/>
          <a:lstStyle/>
          <a:p>
            <a:pPr algn="ctr" eaLnBrk="0" fontAlgn="base" hangingPunct="0">
              <a:spcBef>
                <a:spcPct val="0"/>
              </a:spcBef>
              <a:spcAft>
                <a:spcPct val="0"/>
              </a:spcAft>
            </a:pPr>
            <a:endParaRPr lang="en-US" sz="2400" b="1">
              <a:solidFill>
                <a:srgbClr val="000000"/>
              </a:solidFill>
              <a:ea typeface="ＭＳ Ｐゴシック" charset="0"/>
            </a:endParaRPr>
          </a:p>
        </p:txBody>
      </p:sp>
      <p:sp>
        <p:nvSpPr>
          <p:cNvPr id="13" name="Left Brace 12"/>
          <p:cNvSpPr/>
          <p:nvPr/>
        </p:nvSpPr>
        <p:spPr bwMode="auto">
          <a:xfrm rot="18752269">
            <a:off x="5732482" y="3872428"/>
            <a:ext cx="218854" cy="3055500"/>
          </a:xfrm>
          <a:prstGeom prst="leftBrace">
            <a:avLst>
              <a:gd name="adj1" fmla="val 31523"/>
              <a:gd name="adj2" fmla="val 50176"/>
            </a:avLst>
          </a:prstGeom>
          <a:noFill/>
          <a:ln w="12700" cap="flat" cmpd="sng" algn="ctr">
            <a:solidFill>
              <a:schemeClr val="tx1"/>
            </a:solidFill>
            <a:prstDash val="solid"/>
            <a:round/>
            <a:headEnd type="none" w="med" len="med"/>
            <a:tailEnd type="none" w="med" len="med"/>
          </a:ln>
          <a:effectLst/>
          <a:extLst/>
        </p:spPr>
        <p:txBody>
          <a:bodyPr rtlCol="0" anchor="ctr"/>
          <a:lstStyle/>
          <a:p>
            <a:pPr algn="ctr" eaLnBrk="0" fontAlgn="base" hangingPunct="0">
              <a:spcBef>
                <a:spcPct val="0"/>
              </a:spcBef>
              <a:spcAft>
                <a:spcPct val="0"/>
              </a:spcAft>
            </a:pPr>
            <a:endParaRPr lang="en-US" sz="2400" b="1">
              <a:solidFill>
                <a:srgbClr val="000000"/>
              </a:solidFill>
              <a:ea typeface="ＭＳ Ｐゴシック" charset="0"/>
            </a:endParaRPr>
          </a:p>
        </p:txBody>
      </p:sp>
      <p:cxnSp>
        <p:nvCxnSpPr>
          <p:cNvPr id="14" name="Straight Connector 13"/>
          <p:cNvCxnSpPr>
            <a:endCxn id="12" idx="1"/>
          </p:cNvCxnSpPr>
          <p:nvPr/>
        </p:nvCxnSpPr>
        <p:spPr bwMode="auto">
          <a:xfrm flipH="1" flipV="1">
            <a:off x="3643216" y="5539024"/>
            <a:ext cx="250881" cy="260348"/>
          </a:xfrm>
          <a:prstGeom prst="line">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Straight Connector 15"/>
          <p:cNvCxnSpPr>
            <a:endCxn id="13" idx="1"/>
          </p:cNvCxnSpPr>
          <p:nvPr/>
        </p:nvCxnSpPr>
        <p:spPr bwMode="auto">
          <a:xfrm flipV="1">
            <a:off x="5494499" y="5484443"/>
            <a:ext cx="277392" cy="282530"/>
          </a:xfrm>
          <a:prstGeom prst="line">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Text Box 31"/>
          <p:cNvSpPr txBox="1">
            <a:spLocks noChangeArrowheads="1"/>
          </p:cNvSpPr>
          <p:nvPr/>
        </p:nvSpPr>
        <p:spPr bwMode="auto">
          <a:xfrm>
            <a:off x="6463105" y="2695596"/>
            <a:ext cx="1217855"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lnSpc>
                <a:spcPts val="2160"/>
              </a:lnSpc>
              <a:spcBef>
                <a:spcPct val="0"/>
              </a:spcBef>
              <a:spcAft>
                <a:spcPct val="0"/>
              </a:spcAft>
            </a:pPr>
            <a:r>
              <a:rPr lang="en-US" sz="1800" dirty="0" smtClean="0">
                <a:solidFill>
                  <a:srgbClr val="000000"/>
                </a:solidFill>
                <a:latin typeface="Arial" charset="0"/>
              </a:rPr>
              <a:t>Daughter</a:t>
            </a:r>
            <a:br>
              <a:rPr lang="en-US" sz="1800" dirty="0" smtClean="0">
                <a:solidFill>
                  <a:srgbClr val="000000"/>
                </a:solidFill>
                <a:latin typeface="Arial" charset="0"/>
              </a:rPr>
            </a:br>
            <a:r>
              <a:rPr lang="en-US" sz="1800" dirty="0" smtClean="0">
                <a:solidFill>
                  <a:srgbClr val="000000"/>
                </a:solidFill>
                <a:latin typeface="Arial" charset="0"/>
              </a:rPr>
              <a:t>strand</a:t>
            </a:r>
            <a:endParaRPr lang="en-US" sz="1800" dirty="0">
              <a:solidFill>
                <a:srgbClr val="000000"/>
              </a:solidFill>
              <a:latin typeface="Arial" charset="0"/>
            </a:endParaRPr>
          </a:p>
        </p:txBody>
      </p:sp>
      <p:sp>
        <p:nvSpPr>
          <p:cNvPr id="20" name="Text Box 31"/>
          <p:cNvSpPr txBox="1">
            <a:spLocks noChangeArrowheads="1"/>
          </p:cNvSpPr>
          <p:nvPr/>
        </p:nvSpPr>
        <p:spPr bwMode="auto">
          <a:xfrm>
            <a:off x="7447952" y="2990236"/>
            <a:ext cx="1217855"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lnSpc>
                <a:spcPts val="2160"/>
              </a:lnSpc>
              <a:spcBef>
                <a:spcPct val="0"/>
              </a:spcBef>
              <a:spcAft>
                <a:spcPct val="0"/>
              </a:spcAft>
            </a:pPr>
            <a:r>
              <a:rPr lang="en-US" sz="1800" dirty="0" smtClean="0">
                <a:solidFill>
                  <a:srgbClr val="000000"/>
                </a:solidFill>
                <a:latin typeface="Arial" charset="0"/>
              </a:rPr>
              <a:t>Parental</a:t>
            </a:r>
            <a:br>
              <a:rPr lang="en-US" sz="1800" dirty="0" smtClean="0">
                <a:solidFill>
                  <a:srgbClr val="000000"/>
                </a:solidFill>
                <a:latin typeface="Arial" charset="0"/>
              </a:rPr>
            </a:br>
            <a:r>
              <a:rPr lang="en-US" sz="1800" dirty="0" smtClean="0">
                <a:solidFill>
                  <a:srgbClr val="000000"/>
                </a:solidFill>
                <a:latin typeface="Arial" charset="0"/>
              </a:rPr>
              <a:t>strand</a:t>
            </a:r>
            <a:endParaRPr lang="en-US" sz="1800" dirty="0">
              <a:solidFill>
                <a:srgbClr val="000000"/>
              </a:solidFill>
              <a:latin typeface="Arial" charset="0"/>
            </a:endParaRPr>
          </a:p>
        </p:txBody>
      </p:sp>
      <p:sp>
        <p:nvSpPr>
          <p:cNvPr id="21" name="Text Box 31"/>
          <p:cNvSpPr txBox="1">
            <a:spLocks noChangeArrowheads="1"/>
          </p:cNvSpPr>
          <p:nvPr/>
        </p:nvSpPr>
        <p:spPr bwMode="auto">
          <a:xfrm>
            <a:off x="3749834" y="5748066"/>
            <a:ext cx="1929728" cy="530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algn="ctr" eaLnBrk="0" fontAlgn="base" hangingPunct="0">
              <a:lnSpc>
                <a:spcPts val="2060"/>
              </a:lnSpc>
              <a:spcBef>
                <a:spcPct val="0"/>
              </a:spcBef>
              <a:spcAft>
                <a:spcPct val="0"/>
              </a:spcAft>
            </a:pPr>
            <a:r>
              <a:rPr lang="en-US" sz="1800" dirty="0" smtClean="0">
                <a:solidFill>
                  <a:srgbClr val="000000"/>
                </a:solidFill>
                <a:latin typeface="Arial" charset="0"/>
              </a:rPr>
              <a:t>Daughter DNA</a:t>
            </a:r>
            <a:br>
              <a:rPr lang="en-US" sz="1800" dirty="0" smtClean="0">
                <a:solidFill>
                  <a:srgbClr val="000000"/>
                </a:solidFill>
                <a:latin typeface="Arial" charset="0"/>
              </a:rPr>
            </a:br>
            <a:r>
              <a:rPr lang="en-US" sz="1800" dirty="0" smtClean="0">
                <a:solidFill>
                  <a:srgbClr val="000000"/>
                </a:solidFill>
                <a:latin typeface="Arial" charset="0"/>
              </a:rPr>
              <a:t>molecules</a:t>
            </a:r>
            <a:endParaRPr lang="en-US" sz="1800" dirty="0">
              <a:solidFill>
                <a:srgbClr val="000000"/>
              </a:solidFill>
              <a:latin typeface="Arial" charset="0"/>
            </a:endParaRPr>
          </a:p>
        </p:txBody>
      </p:sp>
      <p:sp>
        <p:nvSpPr>
          <p:cNvPr id="22" name="Text Box 31"/>
          <p:cNvSpPr txBox="1">
            <a:spLocks noChangeArrowheads="1"/>
          </p:cNvSpPr>
          <p:nvPr/>
        </p:nvSpPr>
        <p:spPr bwMode="auto">
          <a:xfrm>
            <a:off x="5322227" y="338296"/>
            <a:ext cx="29752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200" dirty="0" smtClean="0">
                <a:solidFill>
                  <a:srgbClr val="FFFFFF"/>
                </a:solidFill>
                <a:latin typeface="Arial" charset="0"/>
              </a:rPr>
              <a:t>A</a:t>
            </a:r>
            <a:endParaRPr lang="en-US" sz="1200" dirty="0">
              <a:solidFill>
                <a:srgbClr val="FFFFFF"/>
              </a:solidFill>
              <a:latin typeface="Arial" charset="0"/>
            </a:endParaRPr>
          </a:p>
        </p:txBody>
      </p:sp>
      <p:sp>
        <p:nvSpPr>
          <p:cNvPr id="23" name="Text Box 31"/>
          <p:cNvSpPr txBox="1">
            <a:spLocks noChangeArrowheads="1"/>
          </p:cNvSpPr>
          <p:nvPr/>
        </p:nvSpPr>
        <p:spPr bwMode="auto">
          <a:xfrm>
            <a:off x="5801652" y="335121"/>
            <a:ext cx="29752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200" dirty="0">
                <a:solidFill>
                  <a:srgbClr val="000000"/>
                </a:solidFill>
                <a:latin typeface="Arial" charset="0"/>
              </a:rPr>
              <a:t>T</a:t>
            </a:r>
          </a:p>
        </p:txBody>
      </p:sp>
      <p:sp>
        <p:nvSpPr>
          <p:cNvPr id="24" name="Text Box 31"/>
          <p:cNvSpPr txBox="1">
            <a:spLocks noChangeArrowheads="1"/>
          </p:cNvSpPr>
          <p:nvPr/>
        </p:nvSpPr>
        <p:spPr bwMode="auto">
          <a:xfrm>
            <a:off x="5366677" y="932021"/>
            <a:ext cx="29752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200" dirty="0" smtClean="0">
                <a:solidFill>
                  <a:srgbClr val="FFFFFF"/>
                </a:solidFill>
                <a:latin typeface="Arial" charset="0"/>
              </a:rPr>
              <a:t>G</a:t>
            </a:r>
            <a:endParaRPr lang="en-US" sz="1200" dirty="0">
              <a:solidFill>
                <a:srgbClr val="FFFFFF"/>
              </a:solidFill>
              <a:latin typeface="Arial" charset="0"/>
            </a:endParaRPr>
          </a:p>
        </p:txBody>
      </p:sp>
      <p:sp>
        <p:nvSpPr>
          <p:cNvPr id="25" name="Text Box 31"/>
          <p:cNvSpPr txBox="1">
            <a:spLocks noChangeArrowheads="1"/>
          </p:cNvSpPr>
          <p:nvPr/>
        </p:nvSpPr>
        <p:spPr bwMode="auto">
          <a:xfrm>
            <a:off x="5811177" y="928846"/>
            <a:ext cx="29752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200" dirty="0" smtClean="0">
                <a:solidFill>
                  <a:srgbClr val="000000"/>
                </a:solidFill>
                <a:latin typeface="Arial" charset="0"/>
              </a:rPr>
              <a:t>C</a:t>
            </a:r>
            <a:endParaRPr lang="en-US" sz="1200" dirty="0">
              <a:solidFill>
                <a:srgbClr val="000000"/>
              </a:solidFill>
              <a:latin typeface="Arial" charset="0"/>
            </a:endParaRPr>
          </a:p>
        </p:txBody>
      </p:sp>
      <p:sp>
        <p:nvSpPr>
          <p:cNvPr id="26" name="Text Box 31"/>
          <p:cNvSpPr txBox="1">
            <a:spLocks noChangeArrowheads="1"/>
          </p:cNvSpPr>
          <p:nvPr/>
        </p:nvSpPr>
        <p:spPr bwMode="auto">
          <a:xfrm>
            <a:off x="5052352" y="1249521"/>
            <a:ext cx="29752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200" dirty="0" smtClean="0">
                <a:solidFill>
                  <a:srgbClr val="FFFFFF"/>
                </a:solidFill>
                <a:latin typeface="Arial" charset="0"/>
              </a:rPr>
              <a:t>A</a:t>
            </a:r>
            <a:endParaRPr lang="en-US" sz="1200" dirty="0">
              <a:solidFill>
                <a:srgbClr val="FFFFFF"/>
              </a:solidFill>
              <a:latin typeface="Arial" charset="0"/>
            </a:endParaRPr>
          </a:p>
        </p:txBody>
      </p:sp>
      <p:sp>
        <p:nvSpPr>
          <p:cNvPr id="27" name="Text Box 31"/>
          <p:cNvSpPr txBox="1">
            <a:spLocks noChangeArrowheads="1"/>
          </p:cNvSpPr>
          <p:nvPr/>
        </p:nvSpPr>
        <p:spPr bwMode="auto">
          <a:xfrm>
            <a:off x="4763427" y="1560671"/>
            <a:ext cx="29752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200" dirty="0" smtClean="0">
                <a:solidFill>
                  <a:srgbClr val="FFFFFF"/>
                </a:solidFill>
                <a:latin typeface="Arial" charset="0"/>
              </a:rPr>
              <a:t>A</a:t>
            </a:r>
            <a:endParaRPr lang="en-US" sz="1200" dirty="0">
              <a:solidFill>
                <a:srgbClr val="FFFFFF"/>
              </a:solidFill>
              <a:latin typeface="Arial" charset="0"/>
            </a:endParaRPr>
          </a:p>
        </p:txBody>
      </p:sp>
      <p:sp>
        <p:nvSpPr>
          <p:cNvPr id="28" name="Text Box 31"/>
          <p:cNvSpPr txBox="1">
            <a:spLocks noChangeArrowheads="1"/>
          </p:cNvSpPr>
          <p:nvPr/>
        </p:nvSpPr>
        <p:spPr bwMode="auto">
          <a:xfrm>
            <a:off x="4636427" y="1833721"/>
            <a:ext cx="29752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200" dirty="0" smtClean="0">
                <a:solidFill>
                  <a:srgbClr val="FFFFFF"/>
                </a:solidFill>
                <a:latin typeface="Arial" charset="0"/>
              </a:rPr>
              <a:t>A</a:t>
            </a:r>
            <a:endParaRPr lang="en-US" sz="1200" dirty="0">
              <a:solidFill>
                <a:srgbClr val="FFFFFF"/>
              </a:solidFill>
              <a:latin typeface="Arial" charset="0"/>
            </a:endParaRPr>
          </a:p>
        </p:txBody>
      </p:sp>
      <p:sp>
        <p:nvSpPr>
          <p:cNvPr id="29" name="Text Box 31"/>
          <p:cNvSpPr txBox="1">
            <a:spLocks noChangeArrowheads="1"/>
          </p:cNvSpPr>
          <p:nvPr/>
        </p:nvSpPr>
        <p:spPr bwMode="auto">
          <a:xfrm>
            <a:off x="5563527" y="1249521"/>
            <a:ext cx="29752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200" dirty="0">
                <a:solidFill>
                  <a:srgbClr val="000000"/>
                </a:solidFill>
                <a:latin typeface="Arial" charset="0"/>
              </a:rPr>
              <a:t>T</a:t>
            </a:r>
          </a:p>
        </p:txBody>
      </p:sp>
      <p:sp>
        <p:nvSpPr>
          <p:cNvPr id="30" name="Text Box 31"/>
          <p:cNvSpPr txBox="1">
            <a:spLocks noChangeArrowheads="1"/>
          </p:cNvSpPr>
          <p:nvPr/>
        </p:nvSpPr>
        <p:spPr bwMode="auto">
          <a:xfrm>
            <a:off x="5265077" y="1560671"/>
            <a:ext cx="29752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200" dirty="0">
                <a:solidFill>
                  <a:srgbClr val="000000"/>
                </a:solidFill>
                <a:latin typeface="Arial" charset="0"/>
              </a:rPr>
              <a:t>T</a:t>
            </a:r>
          </a:p>
        </p:txBody>
      </p:sp>
      <p:sp>
        <p:nvSpPr>
          <p:cNvPr id="31" name="Text Box 31"/>
          <p:cNvSpPr txBox="1">
            <a:spLocks noChangeArrowheads="1"/>
          </p:cNvSpPr>
          <p:nvPr/>
        </p:nvSpPr>
        <p:spPr bwMode="auto">
          <a:xfrm>
            <a:off x="4160177" y="1833721"/>
            <a:ext cx="29752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200" dirty="0">
                <a:solidFill>
                  <a:srgbClr val="000000"/>
                </a:solidFill>
                <a:latin typeface="Arial" charset="0"/>
              </a:rPr>
              <a:t>T</a:t>
            </a:r>
          </a:p>
        </p:txBody>
      </p:sp>
      <p:sp>
        <p:nvSpPr>
          <p:cNvPr id="32" name="Text Box 31"/>
          <p:cNvSpPr txBox="1">
            <a:spLocks noChangeArrowheads="1"/>
          </p:cNvSpPr>
          <p:nvPr/>
        </p:nvSpPr>
        <p:spPr bwMode="auto">
          <a:xfrm rot="18857026">
            <a:off x="4798239" y="2260606"/>
            <a:ext cx="29752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200" dirty="0" smtClean="0">
                <a:solidFill>
                  <a:srgbClr val="000000"/>
                </a:solidFill>
                <a:latin typeface="Arial" charset="0"/>
              </a:rPr>
              <a:t>C</a:t>
            </a:r>
            <a:endParaRPr lang="en-US" sz="1200" dirty="0">
              <a:solidFill>
                <a:srgbClr val="000000"/>
              </a:solidFill>
              <a:latin typeface="Arial" charset="0"/>
            </a:endParaRPr>
          </a:p>
        </p:txBody>
      </p:sp>
      <p:sp>
        <p:nvSpPr>
          <p:cNvPr id="33" name="Text Box 31"/>
          <p:cNvSpPr txBox="1">
            <a:spLocks noChangeArrowheads="1"/>
          </p:cNvSpPr>
          <p:nvPr/>
        </p:nvSpPr>
        <p:spPr bwMode="auto">
          <a:xfrm rot="18857026">
            <a:off x="5003955" y="2558187"/>
            <a:ext cx="29752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200" dirty="0" smtClean="0">
                <a:solidFill>
                  <a:srgbClr val="FFFFFF"/>
                </a:solidFill>
                <a:latin typeface="Arial" charset="0"/>
              </a:rPr>
              <a:t>G</a:t>
            </a:r>
            <a:endParaRPr lang="en-US" sz="1200" dirty="0">
              <a:solidFill>
                <a:srgbClr val="FFFFFF"/>
              </a:solidFill>
              <a:latin typeface="Arial" charset="0"/>
            </a:endParaRPr>
          </a:p>
        </p:txBody>
      </p:sp>
      <p:sp>
        <p:nvSpPr>
          <p:cNvPr id="34" name="Text Box 31"/>
          <p:cNvSpPr txBox="1">
            <a:spLocks noChangeArrowheads="1"/>
          </p:cNvSpPr>
          <p:nvPr/>
        </p:nvSpPr>
        <p:spPr bwMode="auto">
          <a:xfrm rot="18857026">
            <a:off x="5451865" y="2638921"/>
            <a:ext cx="29752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200" dirty="0" smtClean="0">
                <a:solidFill>
                  <a:srgbClr val="000000"/>
                </a:solidFill>
                <a:latin typeface="Arial" charset="0"/>
              </a:rPr>
              <a:t>T</a:t>
            </a:r>
            <a:endParaRPr lang="en-US" sz="1200" dirty="0">
              <a:solidFill>
                <a:srgbClr val="000000"/>
              </a:solidFill>
              <a:latin typeface="Arial" charset="0"/>
            </a:endParaRPr>
          </a:p>
        </p:txBody>
      </p:sp>
      <p:sp>
        <p:nvSpPr>
          <p:cNvPr id="35" name="Text Box 31"/>
          <p:cNvSpPr txBox="1">
            <a:spLocks noChangeArrowheads="1"/>
          </p:cNvSpPr>
          <p:nvPr/>
        </p:nvSpPr>
        <p:spPr bwMode="auto">
          <a:xfrm rot="18857026">
            <a:off x="4950490" y="3571484"/>
            <a:ext cx="29752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200" dirty="0" smtClean="0">
                <a:solidFill>
                  <a:srgbClr val="000000"/>
                </a:solidFill>
                <a:latin typeface="Arial" charset="0"/>
              </a:rPr>
              <a:t>C</a:t>
            </a:r>
            <a:endParaRPr lang="en-US" sz="1200" dirty="0">
              <a:solidFill>
                <a:srgbClr val="000000"/>
              </a:solidFill>
              <a:latin typeface="Arial" charset="0"/>
            </a:endParaRPr>
          </a:p>
        </p:txBody>
      </p:sp>
      <p:sp>
        <p:nvSpPr>
          <p:cNvPr id="36" name="Text Box 31"/>
          <p:cNvSpPr txBox="1">
            <a:spLocks noChangeArrowheads="1"/>
          </p:cNvSpPr>
          <p:nvPr/>
        </p:nvSpPr>
        <p:spPr bwMode="auto">
          <a:xfrm rot="18857026">
            <a:off x="5323314" y="3204344"/>
            <a:ext cx="29752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200" dirty="0" smtClean="0">
                <a:solidFill>
                  <a:srgbClr val="FFFFFF"/>
                </a:solidFill>
                <a:latin typeface="Arial" charset="0"/>
              </a:rPr>
              <a:t>G</a:t>
            </a:r>
            <a:endParaRPr lang="en-US" sz="1200" dirty="0">
              <a:solidFill>
                <a:srgbClr val="FFFFFF"/>
              </a:solidFill>
              <a:latin typeface="Arial" charset="0"/>
            </a:endParaRPr>
          </a:p>
        </p:txBody>
      </p:sp>
      <p:sp>
        <p:nvSpPr>
          <p:cNvPr id="37" name="Text Box 31"/>
          <p:cNvSpPr txBox="1">
            <a:spLocks noChangeArrowheads="1"/>
          </p:cNvSpPr>
          <p:nvPr/>
        </p:nvSpPr>
        <p:spPr bwMode="auto">
          <a:xfrm rot="18857026">
            <a:off x="4976482" y="3983686"/>
            <a:ext cx="29752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200" dirty="0" smtClean="0">
                <a:solidFill>
                  <a:srgbClr val="000000"/>
                </a:solidFill>
                <a:latin typeface="Arial" charset="0"/>
              </a:rPr>
              <a:t>C</a:t>
            </a:r>
            <a:endParaRPr lang="en-US" sz="1200" dirty="0">
              <a:solidFill>
                <a:srgbClr val="000000"/>
              </a:solidFill>
              <a:latin typeface="Arial" charset="0"/>
            </a:endParaRPr>
          </a:p>
        </p:txBody>
      </p:sp>
      <p:sp>
        <p:nvSpPr>
          <p:cNvPr id="38" name="Text Box 31"/>
          <p:cNvSpPr txBox="1">
            <a:spLocks noChangeArrowheads="1"/>
          </p:cNvSpPr>
          <p:nvPr/>
        </p:nvSpPr>
        <p:spPr bwMode="auto">
          <a:xfrm rot="18857026">
            <a:off x="5267610" y="3687104"/>
            <a:ext cx="29752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200" dirty="0" smtClean="0">
                <a:solidFill>
                  <a:srgbClr val="FFFFFF"/>
                </a:solidFill>
                <a:latin typeface="Arial" charset="0"/>
              </a:rPr>
              <a:t>G</a:t>
            </a:r>
            <a:endParaRPr lang="en-US" sz="1200" dirty="0">
              <a:solidFill>
                <a:srgbClr val="FFFFFF"/>
              </a:solidFill>
              <a:latin typeface="Arial" charset="0"/>
            </a:endParaRPr>
          </a:p>
        </p:txBody>
      </p:sp>
      <p:sp>
        <p:nvSpPr>
          <p:cNvPr id="39" name="Text Box 31"/>
          <p:cNvSpPr txBox="1">
            <a:spLocks noChangeArrowheads="1"/>
          </p:cNvSpPr>
          <p:nvPr/>
        </p:nvSpPr>
        <p:spPr bwMode="auto">
          <a:xfrm rot="18857026">
            <a:off x="5518705" y="4402856"/>
            <a:ext cx="29752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200" dirty="0" smtClean="0">
                <a:solidFill>
                  <a:srgbClr val="000000"/>
                </a:solidFill>
                <a:latin typeface="Arial" charset="0"/>
              </a:rPr>
              <a:t>T</a:t>
            </a:r>
            <a:endParaRPr lang="en-US" sz="1200" dirty="0">
              <a:solidFill>
                <a:srgbClr val="000000"/>
              </a:solidFill>
              <a:latin typeface="Arial" charset="0"/>
            </a:endParaRPr>
          </a:p>
        </p:txBody>
      </p:sp>
      <p:sp>
        <p:nvSpPr>
          <p:cNvPr id="40" name="Text Box 31"/>
          <p:cNvSpPr txBox="1">
            <a:spLocks noChangeArrowheads="1"/>
          </p:cNvSpPr>
          <p:nvPr/>
        </p:nvSpPr>
        <p:spPr bwMode="auto">
          <a:xfrm rot="18857026">
            <a:off x="5858055" y="4065888"/>
            <a:ext cx="29752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200" dirty="0" smtClean="0">
                <a:solidFill>
                  <a:srgbClr val="FFFFFF"/>
                </a:solidFill>
                <a:latin typeface="Arial" charset="0"/>
              </a:rPr>
              <a:t>A</a:t>
            </a:r>
            <a:endParaRPr lang="en-US" sz="1200" dirty="0">
              <a:solidFill>
                <a:srgbClr val="FFFFFF"/>
              </a:solidFill>
              <a:latin typeface="Arial" charset="0"/>
            </a:endParaRPr>
          </a:p>
        </p:txBody>
      </p:sp>
      <p:sp>
        <p:nvSpPr>
          <p:cNvPr id="41" name="Text Box 31"/>
          <p:cNvSpPr txBox="1">
            <a:spLocks noChangeArrowheads="1"/>
          </p:cNvSpPr>
          <p:nvPr/>
        </p:nvSpPr>
        <p:spPr bwMode="auto">
          <a:xfrm rot="18857026">
            <a:off x="5901140" y="4488726"/>
            <a:ext cx="29752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200" dirty="0" smtClean="0">
                <a:solidFill>
                  <a:srgbClr val="000000"/>
                </a:solidFill>
                <a:latin typeface="Arial" charset="0"/>
              </a:rPr>
              <a:t>C</a:t>
            </a:r>
            <a:endParaRPr lang="en-US" sz="1200" dirty="0">
              <a:solidFill>
                <a:srgbClr val="000000"/>
              </a:solidFill>
              <a:latin typeface="Arial" charset="0"/>
            </a:endParaRPr>
          </a:p>
        </p:txBody>
      </p:sp>
      <p:sp>
        <p:nvSpPr>
          <p:cNvPr id="42" name="Text Box 31"/>
          <p:cNvSpPr txBox="1">
            <a:spLocks noChangeArrowheads="1"/>
          </p:cNvSpPr>
          <p:nvPr/>
        </p:nvSpPr>
        <p:spPr bwMode="auto">
          <a:xfrm rot="18857026">
            <a:off x="6255395" y="4132723"/>
            <a:ext cx="29752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200" dirty="0" smtClean="0">
                <a:solidFill>
                  <a:srgbClr val="FFFFFF"/>
                </a:solidFill>
                <a:latin typeface="Arial" charset="0"/>
              </a:rPr>
              <a:t>G</a:t>
            </a:r>
            <a:endParaRPr lang="en-US" sz="1200" dirty="0">
              <a:solidFill>
                <a:srgbClr val="FFFFFF"/>
              </a:solidFill>
              <a:latin typeface="Arial" charset="0"/>
            </a:endParaRPr>
          </a:p>
        </p:txBody>
      </p:sp>
      <p:sp>
        <p:nvSpPr>
          <p:cNvPr id="43" name="Text Box 31"/>
          <p:cNvSpPr txBox="1">
            <a:spLocks noChangeArrowheads="1"/>
          </p:cNvSpPr>
          <p:nvPr/>
        </p:nvSpPr>
        <p:spPr bwMode="auto">
          <a:xfrm rot="18857026">
            <a:off x="6537622" y="4336978"/>
            <a:ext cx="29752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200" dirty="0" smtClean="0">
                <a:solidFill>
                  <a:srgbClr val="FFFFFF"/>
                </a:solidFill>
                <a:latin typeface="Arial" charset="0"/>
              </a:rPr>
              <a:t>A</a:t>
            </a:r>
            <a:endParaRPr lang="en-US" sz="1200" dirty="0">
              <a:solidFill>
                <a:srgbClr val="FFFFFF"/>
              </a:solidFill>
              <a:latin typeface="Arial" charset="0"/>
            </a:endParaRPr>
          </a:p>
        </p:txBody>
      </p:sp>
      <p:sp>
        <p:nvSpPr>
          <p:cNvPr id="44" name="Text Box 31"/>
          <p:cNvSpPr txBox="1">
            <a:spLocks noChangeArrowheads="1"/>
          </p:cNvSpPr>
          <p:nvPr/>
        </p:nvSpPr>
        <p:spPr bwMode="auto">
          <a:xfrm rot="18857026">
            <a:off x="6933544" y="3942374"/>
            <a:ext cx="29752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200" dirty="0" smtClean="0">
                <a:solidFill>
                  <a:srgbClr val="000000"/>
                </a:solidFill>
                <a:latin typeface="Arial" charset="0"/>
              </a:rPr>
              <a:t>T</a:t>
            </a:r>
            <a:endParaRPr lang="en-US" sz="1200" dirty="0">
              <a:solidFill>
                <a:srgbClr val="000000"/>
              </a:solidFill>
              <a:latin typeface="Arial" charset="0"/>
            </a:endParaRPr>
          </a:p>
        </p:txBody>
      </p:sp>
      <p:sp>
        <p:nvSpPr>
          <p:cNvPr id="45" name="Text Box 31"/>
          <p:cNvSpPr txBox="1">
            <a:spLocks noChangeArrowheads="1"/>
          </p:cNvSpPr>
          <p:nvPr/>
        </p:nvSpPr>
        <p:spPr bwMode="auto">
          <a:xfrm rot="18857026">
            <a:off x="6949820" y="4381541"/>
            <a:ext cx="29752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200" dirty="0" smtClean="0">
                <a:solidFill>
                  <a:srgbClr val="FFFFFF"/>
                </a:solidFill>
                <a:latin typeface="Arial" charset="0"/>
              </a:rPr>
              <a:t>A</a:t>
            </a:r>
            <a:endParaRPr lang="en-US" sz="1200" dirty="0">
              <a:solidFill>
                <a:srgbClr val="FFFFFF"/>
              </a:solidFill>
              <a:latin typeface="Arial" charset="0"/>
            </a:endParaRPr>
          </a:p>
        </p:txBody>
      </p:sp>
      <p:sp>
        <p:nvSpPr>
          <p:cNvPr id="46" name="Text Box 31"/>
          <p:cNvSpPr txBox="1">
            <a:spLocks noChangeArrowheads="1"/>
          </p:cNvSpPr>
          <p:nvPr/>
        </p:nvSpPr>
        <p:spPr bwMode="auto">
          <a:xfrm rot="18857026">
            <a:off x="7286325" y="4038925"/>
            <a:ext cx="29752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200" dirty="0" smtClean="0">
                <a:solidFill>
                  <a:srgbClr val="000000"/>
                </a:solidFill>
                <a:latin typeface="Arial" charset="0"/>
              </a:rPr>
              <a:t>T</a:t>
            </a:r>
            <a:endParaRPr lang="en-US" sz="1200" dirty="0">
              <a:solidFill>
                <a:srgbClr val="000000"/>
              </a:solidFill>
              <a:latin typeface="Arial" charset="0"/>
            </a:endParaRPr>
          </a:p>
        </p:txBody>
      </p:sp>
      <p:sp>
        <p:nvSpPr>
          <p:cNvPr id="47" name="Text Box 31"/>
          <p:cNvSpPr txBox="1">
            <a:spLocks noChangeArrowheads="1"/>
          </p:cNvSpPr>
          <p:nvPr/>
        </p:nvSpPr>
        <p:spPr bwMode="auto">
          <a:xfrm rot="18857026">
            <a:off x="7399150" y="4771453"/>
            <a:ext cx="29752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200" dirty="0" smtClean="0">
                <a:solidFill>
                  <a:srgbClr val="FFFFFF"/>
                </a:solidFill>
                <a:latin typeface="Arial" charset="0"/>
              </a:rPr>
              <a:t>G</a:t>
            </a:r>
            <a:endParaRPr lang="en-US" sz="1200" dirty="0">
              <a:solidFill>
                <a:srgbClr val="FFFFFF"/>
              </a:solidFill>
              <a:latin typeface="Arial" charset="0"/>
            </a:endParaRPr>
          </a:p>
        </p:txBody>
      </p:sp>
      <p:sp>
        <p:nvSpPr>
          <p:cNvPr id="48" name="Text Box 31"/>
          <p:cNvSpPr txBox="1">
            <a:spLocks noChangeArrowheads="1"/>
          </p:cNvSpPr>
          <p:nvPr/>
        </p:nvSpPr>
        <p:spPr bwMode="auto">
          <a:xfrm rot="18857026">
            <a:off x="7717040" y="4459023"/>
            <a:ext cx="29752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200" dirty="0" smtClean="0">
                <a:solidFill>
                  <a:srgbClr val="000000"/>
                </a:solidFill>
                <a:latin typeface="Arial" charset="0"/>
              </a:rPr>
              <a:t>C</a:t>
            </a:r>
            <a:endParaRPr lang="en-US" sz="1200" dirty="0">
              <a:solidFill>
                <a:srgbClr val="000000"/>
              </a:solidFill>
              <a:latin typeface="Arial" charset="0"/>
            </a:endParaRPr>
          </a:p>
        </p:txBody>
      </p:sp>
      <p:sp>
        <p:nvSpPr>
          <p:cNvPr id="49" name="Text Box 31"/>
          <p:cNvSpPr txBox="1">
            <a:spLocks noChangeArrowheads="1"/>
          </p:cNvSpPr>
          <p:nvPr/>
        </p:nvSpPr>
        <p:spPr bwMode="auto">
          <a:xfrm rot="18857026">
            <a:off x="7399151" y="5228230"/>
            <a:ext cx="29752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200" dirty="0" smtClean="0">
                <a:solidFill>
                  <a:srgbClr val="FFFFFF"/>
                </a:solidFill>
                <a:latin typeface="Arial" charset="0"/>
              </a:rPr>
              <a:t>A</a:t>
            </a:r>
            <a:endParaRPr lang="en-US" sz="1200" dirty="0">
              <a:solidFill>
                <a:srgbClr val="FFFFFF"/>
              </a:solidFill>
              <a:latin typeface="Arial" charset="0"/>
            </a:endParaRPr>
          </a:p>
        </p:txBody>
      </p:sp>
      <p:sp>
        <p:nvSpPr>
          <p:cNvPr id="50" name="Text Box 31"/>
          <p:cNvSpPr txBox="1">
            <a:spLocks noChangeArrowheads="1"/>
          </p:cNvSpPr>
          <p:nvPr/>
        </p:nvSpPr>
        <p:spPr bwMode="auto">
          <a:xfrm rot="18857026">
            <a:off x="7761656" y="4863338"/>
            <a:ext cx="29752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200" dirty="0" smtClean="0">
                <a:solidFill>
                  <a:srgbClr val="000000"/>
                </a:solidFill>
                <a:latin typeface="Arial" charset="0"/>
              </a:rPr>
              <a:t>T</a:t>
            </a:r>
            <a:endParaRPr lang="en-US" sz="1200" dirty="0">
              <a:solidFill>
                <a:srgbClr val="000000"/>
              </a:solidFill>
              <a:latin typeface="Arial" charset="0"/>
            </a:endParaRPr>
          </a:p>
        </p:txBody>
      </p:sp>
      <p:sp>
        <p:nvSpPr>
          <p:cNvPr id="51" name="Text Box 31"/>
          <p:cNvSpPr txBox="1">
            <a:spLocks noChangeArrowheads="1"/>
          </p:cNvSpPr>
          <p:nvPr/>
        </p:nvSpPr>
        <p:spPr bwMode="auto">
          <a:xfrm rot="2820000">
            <a:off x="4121021" y="2462669"/>
            <a:ext cx="29752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200" dirty="0" smtClean="0">
                <a:solidFill>
                  <a:srgbClr val="FFFFFF"/>
                </a:solidFill>
                <a:latin typeface="Arial" charset="0"/>
              </a:rPr>
              <a:t>G</a:t>
            </a:r>
            <a:endParaRPr lang="en-US" sz="1200" dirty="0">
              <a:solidFill>
                <a:srgbClr val="FFFFFF"/>
              </a:solidFill>
              <a:latin typeface="Arial" charset="0"/>
            </a:endParaRPr>
          </a:p>
        </p:txBody>
      </p:sp>
      <p:sp>
        <p:nvSpPr>
          <p:cNvPr id="52" name="Text Box 31"/>
          <p:cNvSpPr txBox="1">
            <a:spLocks noChangeArrowheads="1"/>
          </p:cNvSpPr>
          <p:nvPr/>
        </p:nvSpPr>
        <p:spPr bwMode="auto">
          <a:xfrm rot="2820000">
            <a:off x="3810113" y="2651470"/>
            <a:ext cx="29752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200" dirty="0" smtClean="0">
                <a:solidFill>
                  <a:srgbClr val="000000"/>
                </a:solidFill>
                <a:latin typeface="Arial" charset="0"/>
              </a:rPr>
              <a:t>C</a:t>
            </a:r>
            <a:endParaRPr lang="en-US" sz="1200" dirty="0">
              <a:solidFill>
                <a:srgbClr val="000000"/>
              </a:solidFill>
              <a:latin typeface="Arial" charset="0"/>
            </a:endParaRPr>
          </a:p>
        </p:txBody>
      </p:sp>
      <p:sp>
        <p:nvSpPr>
          <p:cNvPr id="53" name="Text Box 31"/>
          <p:cNvSpPr txBox="1">
            <a:spLocks noChangeArrowheads="1"/>
          </p:cNvSpPr>
          <p:nvPr/>
        </p:nvSpPr>
        <p:spPr bwMode="auto">
          <a:xfrm rot="2820000">
            <a:off x="3745050" y="3082637"/>
            <a:ext cx="29752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200" dirty="0" smtClean="0">
                <a:solidFill>
                  <a:srgbClr val="FFFFFF"/>
                </a:solidFill>
                <a:latin typeface="Arial" charset="0"/>
              </a:rPr>
              <a:t>A</a:t>
            </a:r>
            <a:endParaRPr lang="en-US" sz="1200" dirty="0">
              <a:solidFill>
                <a:srgbClr val="FFFFFF"/>
              </a:solidFill>
              <a:latin typeface="Arial" charset="0"/>
            </a:endParaRPr>
          </a:p>
        </p:txBody>
      </p:sp>
      <p:sp>
        <p:nvSpPr>
          <p:cNvPr id="54" name="Text Box 31"/>
          <p:cNvSpPr txBox="1">
            <a:spLocks noChangeArrowheads="1"/>
          </p:cNvSpPr>
          <p:nvPr/>
        </p:nvSpPr>
        <p:spPr bwMode="auto">
          <a:xfrm rot="2644684">
            <a:off x="2496842" y="3716220"/>
            <a:ext cx="29752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200" dirty="0" smtClean="0">
                <a:solidFill>
                  <a:srgbClr val="000000"/>
                </a:solidFill>
                <a:latin typeface="Arial" charset="0"/>
              </a:rPr>
              <a:t>T</a:t>
            </a:r>
            <a:endParaRPr lang="en-US" sz="1200" dirty="0">
              <a:solidFill>
                <a:srgbClr val="000000"/>
              </a:solidFill>
              <a:latin typeface="Arial" charset="0"/>
            </a:endParaRPr>
          </a:p>
        </p:txBody>
      </p:sp>
      <p:sp>
        <p:nvSpPr>
          <p:cNvPr id="55" name="Text Box 31"/>
          <p:cNvSpPr txBox="1">
            <a:spLocks noChangeArrowheads="1"/>
          </p:cNvSpPr>
          <p:nvPr/>
        </p:nvSpPr>
        <p:spPr bwMode="auto">
          <a:xfrm rot="2820000">
            <a:off x="3749546" y="3561218"/>
            <a:ext cx="29752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200" dirty="0" smtClean="0">
                <a:solidFill>
                  <a:srgbClr val="FFFFFF"/>
                </a:solidFill>
                <a:latin typeface="Arial" charset="0"/>
              </a:rPr>
              <a:t>G</a:t>
            </a:r>
            <a:endParaRPr lang="en-US" sz="1200" dirty="0">
              <a:solidFill>
                <a:srgbClr val="FFFFFF"/>
              </a:solidFill>
              <a:latin typeface="Arial" charset="0"/>
            </a:endParaRPr>
          </a:p>
        </p:txBody>
      </p:sp>
      <p:sp>
        <p:nvSpPr>
          <p:cNvPr id="56" name="Text Box 31"/>
          <p:cNvSpPr txBox="1">
            <a:spLocks noChangeArrowheads="1"/>
          </p:cNvSpPr>
          <p:nvPr/>
        </p:nvSpPr>
        <p:spPr bwMode="auto">
          <a:xfrm rot="2820000">
            <a:off x="3381488" y="3191220"/>
            <a:ext cx="29752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200" dirty="0" smtClean="0">
                <a:solidFill>
                  <a:srgbClr val="000000"/>
                </a:solidFill>
                <a:latin typeface="Arial" charset="0"/>
              </a:rPr>
              <a:t>C</a:t>
            </a:r>
            <a:endParaRPr lang="en-US" sz="1200" dirty="0">
              <a:solidFill>
                <a:srgbClr val="000000"/>
              </a:solidFill>
              <a:latin typeface="Arial" charset="0"/>
            </a:endParaRPr>
          </a:p>
        </p:txBody>
      </p:sp>
      <p:sp>
        <p:nvSpPr>
          <p:cNvPr id="57" name="Text Box 31"/>
          <p:cNvSpPr txBox="1">
            <a:spLocks noChangeArrowheads="1"/>
          </p:cNvSpPr>
          <p:nvPr/>
        </p:nvSpPr>
        <p:spPr bwMode="auto">
          <a:xfrm rot="2820000">
            <a:off x="3203446" y="3478669"/>
            <a:ext cx="29752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200" dirty="0" smtClean="0">
                <a:solidFill>
                  <a:srgbClr val="FFFFFF"/>
                </a:solidFill>
                <a:latin typeface="Arial" charset="0"/>
              </a:rPr>
              <a:t>G</a:t>
            </a:r>
            <a:endParaRPr lang="en-US" sz="1200" dirty="0">
              <a:solidFill>
                <a:srgbClr val="FFFFFF"/>
              </a:solidFill>
              <a:latin typeface="Arial" charset="0"/>
            </a:endParaRPr>
          </a:p>
        </p:txBody>
      </p:sp>
      <p:sp>
        <p:nvSpPr>
          <p:cNvPr id="58" name="Text Box 31"/>
          <p:cNvSpPr txBox="1">
            <a:spLocks noChangeArrowheads="1"/>
          </p:cNvSpPr>
          <p:nvPr/>
        </p:nvSpPr>
        <p:spPr bwMode="auto">
          <a:xfrm rot="2820000">
            <a:off x="2902063" y="3172170"/>
            <a:ext cx="29752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200" dirty="0" smtClean="0">
                <a:solidFill>
                  <a:srgbClr val="000000"/>
                </a:solidFill>
                <a:latin typeface="Arial" charset="0"/>
              </a:rPr>
              <a:t>C</a:t>
            </a:r>
            <a:endParaRPr lang="en-US" sz="1200" dirty="0">
              <a:solidFill>
                <a:srgbClr val="000000"/>
              </a:solidFill>
              <a:latin typeface="Arial" charset="0"/>
            </a:endParaRPr>
          </a:p>
        </p:txBody>
      </p:sp>
      <p:sp>
        <p:nvSpPr>
          <p:cNvPr id="59" name="Text Box 31"/>
          <p:cNvSpPr txBox="1">
            <a:spLocks noChangeArrowheads="1"/>
          </p:cNvSpPr>
          <p:nvPr/>
        </p:nvSpPr>
        <p:spPr bwMode="auto">
          <a:xfrm rot="2677043">
            <a:off x="2830650" y="4051011"/>
            <a:ext cx="29752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200" dirty="0" smtClean="0">
                <a:solidFill>
                  <a:srgbClr val="FFFFFF"/>
                </a:solidFill>
                <a:latin typeface="Arial" charset="0"/>
              </a:rPr>
              <a:t>A</a:t>
            </a:r>
            <a:endParaRPr lang="en-US" sz="1200" dirty="0">
              <a:solidFill>
                <a:srgbClr val="FFFFFF"/>
              </a:solidFill>
              <a:latin typeface="Arial" charset="0"/>
            </a:endParaRPr>
          </a:p>
        </p:txBody>
      </p:sp>
      <p:sp>
        <p:nvSpPr>
          <p:cNvPr id="60" name="Text Box 31"/>
          <p:cNvSpPr txBox="1">
            <a:spLocks noChangeArrowheads="1"/>
          </p:cNvSpPr>
          <p:nvPr/>
        </p:nvSpPr>
        <p:spPr bwMode="auto">
          <a:xfrm rot="2849901">
            <a:off x="2762122" y="4456568"/>
            <a:ext cx="29752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200" dirty="0" smtClean="0">
                <a:solidFill>
                  <a:srgbClr val="FFFFFF"/>
                </a:solidFill>
                <a:latin typeface="Arial" charset="0"/>
              </a:rPr>
              <a:t>G</a:t>
            </a:r>
            <a:endParaRPr lang="en-US" sz="1200" dirty="0">
              <a:solidFill>
                <a:srgbClr val="FFFFFF"/>
              </a:solidFill>
              <a:latin typeface="Arial" charset="0"/>
            </a:endParaRPr>
          </a:p>
        </p:txBody>
      </p:sp>
      <p:sp>
        <p:nvSpPr>
          <p:cNvPr id="61" name="Text Box 31"/>
          <p:cNvSpPr txBox="1">
            <a:spLocks noChangeArrowheads="1"/>
          </p:cNvSpPr>
          <p:nvPr/>
        </p:nvSpPr>
        <p:spPr bwMode="auto">
          <a:xfrm rot="2802943">
            <a:off x="2400414" y="4099270"/>
            <a:ext cx="29752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200" dirty="0" smtClean="0">
                <a:solidFill>
                  <a:srgbClr val="000000"/>
                </a:solidFill>
                <a:latin typeface="Arial" charset="0"/>
              </a:rPr>
              <a:t>C</a:t>
            </a:r>
            <a:endParaRPr lang="en-US" sz="1200" dirty="0">
              <a:solidFill>
                <a:srgbClr val="000000"/>
              </a:solidFill>
              <a:latin typeface="Arial" charset="0"/>
            </a:endParaRPr>
          </a:p>
        </p:txBody>
      </p:sp>
      <p:sp>
        <p:nvSpPr>
          <p:cNvPr id="62" name="Text Box 31"/>
          <p:cNvSpPr txBox="1">
            <a:spLocks noChangeArrowheads="1"/>
          </p:cNvSpPr>
          <p:nvPr/>
        </p:nvSpPr>
        <p:spPr bwMode="auto">
          <a:xfrm rot="2677043">
            <a:off x="2563950" y="4730461"/>
            <a:ext cx="29752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200" dirty="0" smtClean="0">
                <a:solidFill>
                  <a:srgbClr val="FFFFFF"/>
                </a:solidFill>
                <a:latin typeface="Arial" charset="0"/>
              </a:rPr>
              <a:t>A</a:t>
            </a:r>
            <a:endParaRPr lang="en-US" sz="1200" dirty="0">
              <a:solidFill>
                <a:srgbClr val="FFFFFF"/>
              </a:solidFill>
              <a:latin typeface="Arial" charset="0"/>
            </a:endParaRPr>
          </a:p>
        </p:txBody>
      </p:sp>
      <p:sp>
        <p:nvSpPr>
          <p:cNvPr id="63" name="Text Box 31"/>
          <p:cNvSpPr txBox="1">
            <a:spLocks noChangeArrowheads="1"/>
          </p:cNvSpPr>
          <p:nvPr/>
        </p:nvSpPr>
        <p:spPr bwMode="auto">
          <a:xfrm rot="2644684">
            <a:off x="2950867" y="5119570"/>
            <a:ext cx="29752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200" dirty="0" smtClean="0">
                <a:solidFill>
                  <a:srgbClr val="000000"/>
                </a:solidFill>
                <a:latin typeface="Arial" charset="0"/>
              </a:rPr>
              <a:t>T</a:t>
            </a:r>
            <a:endParaRPr lang="en-US" sz="1200" dirty="0">
              <a:solidFill>
                <a:srgbClr val="000000"/>
              </a:solidFill>
              <a:latin typeface="Arial" charset="0"/>
            </a:endParaRPr>
          </a:p>
        </p:txBody>
      </p:sp>
      <p:sp>
        <p:nvSpPr>
          <p:cNvPr id="64" name="Text Box 31"/>
          <p:cNvSpPr txBox="1">
            <a:spLocks noChangeArrowheads="1"/>
          </p:cNvSpPr>
          <p:nvPr/>
        </p:nvSpPr>
        <p:spPr bwMode="auto">
          <a:xfrm rot="2677043">
            <a:off x="2506800" y="5143210"/>
            <a:ext cx="29752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200" dirty="0" smtClean="0">
                <a:solidFill>
                  <a:srgbClr val="FFFFFF"/>
                </a:solidFill>
                <a:latin typeface="Arial" charset="0"/>
              </a:rPr>
              <a:t>A</a:t>
            </a:r>
            <a:endParaRPr lang="en-US" sz="1200" dirty="0">
              <a:solidFill>
                <a:srgbClr val="FFFFFF"/>
              </a:solidFill>
              <a:latin typeface="Arial" charset="0"/>
            </a:endParaRPr>
          </a:p>
        </p:txBody>
      </p:sp>
      <p:sp>
        <p:nvSpPr>
          <p:cNvPr id="65" name="Text Box 31"/>
          <p:cNvSpPr txBox="1">
            <a:spLocks noChangeArrowheads="1"/>
          </p:cNvSpPr>
          <p:nvPr/>
        </p:nvSpPr>
        <p:spPr bwMode="auto">
          <a:xfrm rot="2644684">
            <a:off x="2846092" y="5475169"/>
            <a:ext cx="29752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200" dirty="0" smtClean="0">
                <a:solidFill>
                  <a:srgbClr val="000000"/>
                </a:solidFill>
                <a:latin typeface="Arial" charset="0"/>
              </a:rPr>
              <a:t>T</a:t>
            </a:r>
            <a:endParaRPr lang="en-US" sz="1200" dirty="0">
              <a:solidFill>
                <a:srgbClr val="000000"/>
              </a:solidFill>
              <a:latin typeface="Arial" charset="0"/>
            </a:endParaRPr>
          </a:p>
        </p:txBody>
      </p:sp>
      <p:sp>
        <p:nvSpPr>
          <p:cNvPr id="66" name="Text Box 31"/>
          <p:cNvSpPr txBox="1">
            <a:spLocks noChangeArrowheads="1"/>
          </p:cNvSpPr>
          <p:nvPr/>
        </p:nvSpPr>
        <p:spPr bwMode="auto">
          <a:xfrm rot="2849901">
            <a:off x="2114422" y="5599568"/>
            <a:ext cx="29752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200" dirty="0" smtClean="0">
                <a:solidFill>
                  <a:srgbClr val="FFFFFF"/>
                </a:solidFill>
                <a:latin typeface="Arial" charset="0"/>
              </a:rPr>
              <a:t>G</a:t>
            </a:r>
            <a:endParaRPr lang="en-US" sz="1200" dirty="0">
              <a:solidFill>
                <a:srgbClr val="FFFFFF"/>
              </a:solidFill>
              <a:latin typeface="Arial" charset="0"/>
            </a:endParaRPr>
          </a:p>
        </p:txBody>
      </p:sp>
      <p:sp>
        <p:nvSpPr>
          <p:cNvPr id="67" name="Text Box 31"/>
          <p:cNvSpPr txBox="1">
            <a:spLocks noChangeArrowheads="1"/>
          </p:cNvSpPr>
          <p:nvPr/>
        </p:nvSpPr>
        <p:spPr bwMode="auto">
          <a:xfrm rot="2677043">
            <a:off x="1671775" y="5597235"/>
            <a:ext cx="29752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200" dirty="0" smtClean="0">
                <a:solidFill>
                  <a:srgbClr val="FFFFFF"/>
                </a:solidFill>
                <a:latin typeface="Arial" charset="0"/>
              </a:rPr>
              <a:t>A</a:t>
            </a:r>
            <a:endParaRPr lang="en-US" sz="1200" dirty="0">
              <a:solidFill>
                <a:srgbClr val="FFFFFF"/>
              </a:solidFill>
              <a:latin typeface="Arial" charset="0"/>
            </a:endParaRPr>
          </a:p>
        </p:txBody>
      </p:sp>
      <p:sp>
        <p:nvSpPr>
          <p:cNvPr id="68" name="Text Box 31"/>
          <p:cNvSpPr txBox="1">
            <a:spLocks noChangeArrowheads="1"/>
          </p:cNvSpPr>
          <p:nvPr/>
        </p:nvSpPr>
        <p:spPr bwMode="auto">
          <a:xfrm rot="2644684">
            <a:off x="2030118" y="5960942"/>
            <a:ext cx="29752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200" dirty="0" smtClean="0">
                <a:solidFill>
                  <a:srgbClr val="808080"/>
                </a:solidFill>
                <a:latin typeface="Arial" charset="0"/>
              </a:rPr>
              <a:t>T</a:t>
            </a:r>
            <a:endParaRPr lang="en-US" sz="1200" dirty="0">
              <a:solidFill>
                <a:srgbClr val="808080"/>
              </a:solidFill>
              <a:latin typeface="Arial" charset="0"/>
            </a:endParaRPr>
          </a:p>
        </p:txBody>
      </p:sp>
      <p:sp>
        <p:nvSpPr>
          <p:cNvPr id="69" name="Text Box 31"/>
          <p:cNvSpPr txBox="1">
            <a:spLocks noChangeArrowheads="1"/>
          </p:cNvSpPr>
          <p:nvPr/>
        </p:nvSpPr>
        <p:spPr bwMode="auto">
          <a:xfrm rot="2802943">
            <a:off x="2432164" y="5918546"/>
            <a:ext cx="29752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200" dirty="0" smtClean="0">
                <a:solidFill>
                  <a:srgbClr val="000000"/>
                </a:solidFill>
                <a:latin typeface="Arial" charset="0"/>
              </a:rPr>
              <a:t>C</a:t>
            </a:r>
            <a:endParaRPr lang="en-US" sz="1200" dirty="0">
              <a:solidFill>
                <a:srgbClr val="000000"/>
              </a:solidFill>
              <a:latin typeface="Arial" charset="0"/>
            </a:endParaRPr>
          </a:p>
        </p:txBody>
      </p:sp>
    </p:spTree>
    <p:extLst>
      <p:ext uri="{BB962C8B-B14F-4D97-AF65-F5344CB8AC3E}">
        <p14:creationId xmlns:p14="http://schemas.microsoft.com/office/powerpoint/2010/main" val="1512206352"/>
      </p:ext>
    </p:extLst>
  </p:cSld>
  <p:clrMapOvr>
    <a:masterClrMapping/>
  </p:clrMapOvr>
  <p:timing>
    <p:tnLst>
      <p:par>
        <p:cTn id="1" dur="indefinite" restart="never" nodeType="tmRoot"/>
      </p:par>
    </p:tnLst>
  </p:timing>
</p:sld>
</file>

<file path=ppt/theme/theme1.xml><?xml version="1.0" encoding="utf-8"?>
<a:theme xmlns:a="http://schemas.openxmlformats.org/drawingml/2006/main" name="31_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84" charset="0"/>
          </a:defRPr>
        </a:defPPr>
      </a:lstStyle>
    </a:spDef>
    <a:lnDef>
      <a:spPr bwMode="auto">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2_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84" charset="0"/>
          </a:defRPr>
        </a:defPPr>
      </a:lstStyle>
    </a:spDef>
    <a:lnDef>
      <a:spPr bwMode="auto">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3_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84" charset="0"/>
          </a:defRPr>
        </a:defPPr>
      </a:lstStyle>
    </a:spDef>
    <a:lnDef>
      <a:spPr bwMode="auto">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Berlin">
  <a:themeElements>
    <a:clrScheme name="Berlin">
      <a:dk1>
        <a:sysClr val="windowText" lastClr="000000"/>
      </a:dk1>
      <a:lt1>
        <a:sysClr val="window" lastClr="FFFFFF"/>
      </a:lt1>
      <a:dk2>
        <a:srgbClr val="6A9C41"/>
      </a:dk2>
      <a:lt2>
        <a:srgbClr val="E7E6E6"/>
      </a:lt2>
      <a:accent1>
        <a:srgbClr val="A7D535"/>
      </a:accent1>
      <a:accent2>
        <a:srgbClr val="EACA4F"/>
      </a:accent2>
      <a:accent3>
        <a:srgbClr val="FD9850"/>
      </a:accent3>
      <a:accent4>
        <a:srgbClr val="F46442"/>
      </a:accent4>
      <a:accent5>
        <a:srgbClr val="54D289"/>
      </a:accent5>
      <a:accent6>
        <a:srgbClr val="6AD8CB"/>
      </a:accent6>
      <a:hlink>
        <a:srgbClr val="CAFB50"/>
      </a:hlink>
      <a:folHlink>
        <a:srgbClr val="DEFF8B"/>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38000"/>
              </a:schemeClr>
            </a:gs>
            <a:gs pos="50000">
              <a:schemeClr val="phClr">
                <a:shade val="100000"/>
                <a:hueMod val="100000"/>
                <a:satMod val="110000"/>
                <a:lumMod val="130000"/>
              </a:schemeClr>
            </a:gs>
            <a:gs pos="100000">
              <a:schemeClr val="phClr">
                <a:shade val="78000"/>
                <a:hueMod val="106000"/>
                <a:satMod val="120000"/>
                <a:lumMod val="7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B587E4A9-1405-4B4F-8BC3-512EE08D2EBF}"/>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566</TotalTime>
  <Words>1522</Words>
  <Application>Microsoft Office PowerPoint</Application>
  <PresentationFormat>On-screen Show (4:3)</PresentationFormat>
  <Paragraphs>339</Paragraphs>
  <Slides>15</Slides>
  <Notes>13</Notes>
  <HiddenSlides>0</HiddenSlides>
  <MMClips>0</MMClips>
  <ScaleCrop>false</ScaleCrop>
  <HeadingPairs>
    <vt:vector size="6" baseType="variant">
      <vt:variant>
        <vt:lpstr>Fonts Used</vt:lpstr>
      </vt:variant>
      <vt:variant>
        <vt:i4>8</vt:i4>
      </vt:variant>
      <vt:variant>
        <vt:lpstr>Theme</vt:lpstr>
      </vt:variant>
      <vt:variant>
        <vt:i4>4</vt:i4>
      </vt:variant>
      <vt:variant>
        <vt:lpstr>Slide Titles</vt:lpstr>
      </vt:variant>
      <vt:variant>
        <vt:i4>15</vt:i4>
      </vt:variant>
    </vt:vector>
  </HeadingPairs>
  <TitlesOfParts>
    <vt:vector size="27" baseType="lpstr">
      <vt:lpstr>ＭＳ Ｐゴシック</vt:lpstr>
      <vt:lpstr>Arial</vt:lpstr>
      <vt:lpstr>Calibri</vt:lpstr>
      <vt:lpstr>Symbol</vt:lpstr>
      <vt:lpstr>Symbol Std</vt:lpstr>
      <vt:lpstr>Times</vt:lpstr>
      <vt:lpstr>Times New Roman</vt:lpstr>
      <vt:lpstr>Trebuchet MS</vt:lpstr>
      <vt:lpstr>31_Blank</vt:lpstr>
      <vt:lpstr>32_Blank</vt:lpstr>
      <vt:lpstr>33_Blank</vt:lpstr>
      <vt:lpstr>Berlin</vt:lpstr>
      <vt:lpstr>DNA REPLICATION</vt:lpstr>
      <vt:lpstr>DNA Structure </vt:lpstr>
      <vt:lpstr>Figure 10.5b</vt:lpstr>
      <vt:lpstr>Figure 10.2a-1</vt:lpstr>
      <vt:lpstr>DNA replication: depends on specific base pairing</vt:lpstr>
      <vt:lpstr>Figure 10.4a-1</vt:lpstr>
      <vt:lpstr>Figure 10.4a-2</vt:lpstr>
      <vt:lpstr>Figure 10.4a-3</vt:lpstr>
      <vt:lpstr>Figure 10.4b</vt:lpstr>
      <vt:lpstr>DNA replication proceeds in two directions at many sites simultaneously</vt:lpstr>
      <vt:lpstr>Figure 10.5a</vt:lpstr>
      <vt:lpstr>DNA replication proceeds in two directions at many sites simultaneously</vt:lpstr>
      <vt:lpstr>Figure 10.5b</vt:lpstr>
      <vt:lpstr>Figure 10.5c</vt:lpstr>
      <vt:lpstr>DNA replication proceeds in two directions at many sites simultaneously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Hastings</dc:creator>
  <cp:lastModifiedBy>Paige Duda</cp:lastModifiedBy>
  <cp:revision>153</cp:revision>
  <dcterms:created xsi:type="dcterms:W3CDTF">2014-01-02T15:44:28Z</dcterms:created>
  <dcterms:modified xsi:type="dcterms:W3CDTF">2014-12-09T15:13:06Z</dcterms:modified>
</cp:coreProperties>
</file>