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7" r:id="rId2"/>
    <p:sldId id="258" r:id="rId3"/>
    <p:sldId id="259" r:id="rId4"/>
    <p:sldId id="260" r:id="rId5"/>
    <p:sldId id="261" r:id="rId6"/>
    <p:sldId id="262" r:id="rId7"/>
    <p:sldId id="264"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0711" autoAdjust="0"/>
  </p:normalViewPr>
  <p:slideViewPr>
    <p:cSldViewPr snapToGrid="0">
      <p:cViewPr varScale="1">
        <p:scale>
          <a:sx n="84" d="100"/>
          <a:sy n="84" d="100"/>
        </p:scale>
        <p:origin x="318" y="90"/>
      </p:cViewPr>
      <p:guideLst/>
    </p:cSldViewPr>
  </p:slideViewPr>
  <p:notesTextViewPr>
    <p:cViewPr>
      <p:scale>
        <a:sx n="1" d="1"/>
        <a:sy n="1" d="1"/>
      </p:scale>
      <p:origin x="0" y="0"/>
    </p:cViewPr>
  </p:notesTextViewPr>
  <p:notesViewPr>
    <p:cSldViewPr snapToGrid="0">
      <p:cViewPr varScale="1">
        <p:scale>
          <a:sx n="70" d="100"/>
          <a:sy n="70"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E838C-5BAD-40BE-A07F-E1919C229577}" type="datetimeFigureOut">
              <a:rPr lang="en-US" smtClean="0"/>
              <a:t>4/26/2016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C346B-81BF-4BE8-BE4A-B575736ADCA8}" type="slidenum">
              <a:rPr lang="en-US" smtClean="0"/>
              <a:t>‹#›</a:t>
            </a:fld>
            <a:endParaRPr lang="en-US"/>
          </a:p>
        </p:txBody>
      </p:sp>
    </p:spTree>
    <p:extLst>
      <p:ext uri="{BB962C8B-B14F-4D97-AF65-F5344CB8AC3E}">
        <p14:creationId xmlns:p14="http://schemas.microsoft.com/office/powerpoint/2010/main" val="186767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D8805-94BF-4913-BCE8-6CD6D733B55F}" type="slidenum">
              <a:rPr lang="en-US" altLang="en-US"/>
              <a:pPr/>
              <a:t>1</a:t>
            </a:fld>
            <a:endParaRPr lang="en-US" altLang="en-US"/>
          </a:p>
        </p:txBody>
      </p:sp>
      <p:sp>
        <p:nvSpPr>
          <p:cNvPr id="125645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564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The importance of biodiversity may not be obvious to many students. Yet, as this chapter notes, biodiversity is inherently valuable on many levels. Consider challenging your class to explain why biodiversity matters, as an introduction to the subject.</a:t>
            </a:r>
          </a:p>
          <a:p>
            <a:r>
              <a:rPr lang="en-US" altLang="en-US"/>
              <a:t>2. Frustration can overwhelm students who are alarmed by the many problems addressed in this chapter. One way to address this is to provide meaningful ways for students to respond to this information (for example, changes in personal choices and voting). Several related websites are noted in the Teaching Tips below.</a:t>
            </a:r>
          </a:p>
          <a:p>
            <a:r>
              <a:rPr lang="en-US" altLang="en-US"/>
              <a:t>3. Students often confuse the causes and consequences of global warming and the destruction of the ozone layer. Instructors should take care to distinguish between these two global problems.</a:t>
            </a:r>
          </a:p>
          <a:p>
            <a:endParaRPr lang="en-US" altLang="en-US"/>
          </a:p>
          <a:p>
            <a:r>
              <a:rPr lang="en-US" altLang="en-US" b="1"/>
              <a:t>Teaching Tips</a:t>
            </a:r>
          </a:p>
          <a:p>
            <a:r>
              <a:rPr lang="en-US" altLang="en-US"/>
              <a:t>1. Many students do not realize that greenhouses get very warm when exposed to strong sunlight. (Most of them have probably never even been inside a greenhouse.) However, most students understand that a closed car gets warmer when sitting in the sun (thus the need for the various windshield sun reflectors). The glass in the car functions just like the glass in a greenhouse.</a:t>
            </a:r>
          </a:p>
          <a:p>
            <a:r>
              <a:rPr lang="en-US" altLang="en-US"/>
              <a:t>2. Additional details on the greenhouse effect can be found at the following websites. NASA’s Global Change Master Directory: http://gcmd.nasa.gov/Resources/pointers/glob_warm.html</a:t>
            </a:r>
          </a:p>
          <a:p>
            <a:r>
              <a:rPr lang="en-US" altLang="en-US"/>
              <a:t>NASA: www.giss.nasa.gov/edu/gwdebate/</a:t>
            </a:r>
          </a:p>
          <a:p>
            <a:r>
              <a:rPr lang="en-US" altLang="en-US"/>
              <a:t>The National Academy of Sciences: http://dels.nas.edu/globalchange/</a:t>
            </a:r>
          </a:p>
          <a:p>
            <a:r>
              <a:rPr lang="en-US" altLang="en-US"/>
              <a:t>The National Climatic Data Center: www.ncdc.noaa.gov/oa/climate/globalwarming.html</a:t>
            </a:r>
          </a:p>
          <a:p>
            <a:r>
              <a:rPr lang="en-US" altLang="en-US"/>
              <a:t>The Australian Greenhouse Office: www.greenhouse.gov.au</a:t>
            </a:r>
          </a:p>
          <a:p>
            <a:r>
              <a:rPr lang="en-US" altLang="en-US"/>
              <a:t>3. In 2007, former U.S. Vice President Al Gore and the Intergovernmental Panel on Climate Change (IPCC) received the Nobel Peace Prize “for their efforts to build up and disseminate greater knowledge about man-made climate change, and to lay the foundations for the measures that are needed to counteract such change.” The full statement of the Nobel Prize committee can be found at http://nobelprize.org/nobel_prizes/peace/laureates/2007/.</a:t>
            </a:r>
          </a:p>
        </p:txBody>
      </p:sp>
    </p:spTree>
    <p:extLst>
      <p:ext uri="{BB962C8B-B14F-4D97-AF65-F5344CB8AC3E}">
        <p14:creationId xmlns:p14="http://schemas.microsoft.com/office/powerpoint/2010/main" val="135851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9D575-A488-4900-B029-1A40A62E3F39}" type="slidenum">
              <a:rPr lang="en-US" altLang="en-US"/>
              <a:pPr/>
              <a:t>2</a:t>
            </a:fld>
            <a:endParaRPr lang="en-US" altLang="en-US"/>
          </a:p>
        </p:txBody>
      </p:sp>
      <p:sp>
        <p:nvSpPr>
          <p:cNvPr id="125849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584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a:t>Figure 38.5A 2000–2005 temperature deviations relative to 1951–1980 (ºC).</a:t>
            </a:r>
          </a:p>
          <a:p>
            <a:endParaRPr lang="en-US" altLang="en-US"/>
          </a:p>
        </p:txBody>
      </p:sp>
    </p:spTree>
    <p:extLst>
      <p:ext uri="{BB962C8B-B14F-4D97-AF65-F5344CB8AC3E}">
        <p14:creationId xmlns:p14="http://schemas.microsoft.com/office/powerpoint/2010/main" val="92105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B882C-4421-4CCB-9BD3-DEED9D31B6DB}" type="slidenum">
              <a:rPr lang="en-US" altLang="en-US"/>
              <a:pPr/>
              <a:t>3</a:t>
            </a:fld>
            <a:endParaRPr lang="en-US" altLang="en-US"/>
          </a:p>
        </p:txBody>
      </p:sp>
      <p:sp>
        <p:nvSpPr>
          <p:cNvPr id="126054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605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a:t>Figure 38.5B Grinell Glacier in Glacier National Park, 1938 (left), 1981 (center), and 2005 (right).</a:t>
            </a:r>
          </a:p>
          <a:p>
            <a:endParaRPr lang="en-US" altLang="en-US"/>
          </a:p>
        </p:txBody>
      </p:sp>
    </p:spTree>
    <p:extLst>
      <p:ext uri="{BB962C8B-B14F-4D97-AF65-F5344CB8AC3E}">
        <p14:creationId xmlns:p14="http://schemas.microsoft.com/office/powerpoint/2010/main" val="229447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2D45F-C21D-431B-8D6E-51DC9262288D}" type="slidenum">
              <a:rPr lang="en-US" altLang="en-US"/>
              <a:pPr/>
              <a:t>4</a:t>
            </a:fld>
            <a:endParaRPr lang="en-US" altLang="en-US"/>
          </a:p>
        </p:txBody>
      </p:sp>
      <p:sp>
        <p:nvSpPr>
          <p:cNvPr id="12625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625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The importance of biodiversity may not be obvious to many students. Yet, as this chapter notes, biodiversity is inherently valuable on many levels. Consider challenging your class to explain why biodiversity matters, as an introduction to the subject.</a:t>
            </a:r>
          </a:p>
          <a:p>
            <a:r>
              <a:rPr lang="en-US" altLang="en-US"/>
              <a:t>2. Frustration can overwhelm students who are alarmed by the many problems addressed in this chapter. One way to address this is to provide meaningful ways for students to respond to this information (for example, changes in personal choices and voting). Several related websites are noted in the Teaching Tips below.</a:t>
            </a:r>
          </a:p>
          <a:p>
            <a:endParaRPr lang="en-US" altLang="en-US"/>
          </a:p>
          <a:p>
            <a:r>
              <a:rPr lang="en-US" altLang="en-US" b="1"/>
              <a:t>Teaching Tips</a:t>
            </a:r>
          </a:p>
          <a:p>
            <a:r>
              <a:rPr lang="en-US" altLang="en-US"/>
              <a:t>1. Many students do not realize that greenhouses get very warm when exposed to strong sunlight. (Most of them have probably never even been inside a greenhouse.) However, most students understand that a closed car gets warmer when sitting in the sun (thus the need for the various windshield sun reflectors). The glass in the car functions just like the glass in a greenhouse.</a:t>
            </a:r>
          </a:p>
          <a:p>
            <a:r>
              <a:rPr lang="en-US" altLang="en-US"/>
              <a:t>2. Additional details on the greenhouse effect can be found at the following websites. NASA’s Global Change Master Directory: http://gcmd.nasa.gov/Resources/pointers/glob_warm.html</a:t>
            </a:r>
          </a:p>
          <a:p>
            <a:r>
              <a:rPr lang="en-US" altLang="en-US"/>
              <a:t>NASA: www.giss.nasa.gov/edu/gwdebate/</a:t>
            </a:r>
          </a:p>
          <a:p>
            <a:r>
              <a:rPr lang="en-US" altLang="en-US"/>
              <a:t>The National Academy of Sciences: http://dels.nas.edu/globalchange/</a:t>
            </a:r>
          </a:p>
          <a:p>
            <a:r>
              <a:rPr lang="en-US" altLang="en-US"/>
              <a:t>The National Climatic Data Center: www.ncdc.noaa.gov/oa/climate/globalwarming.html</a:t>
            </a:r>
          </a:p>
          <a:p>
            <a:r>
              <a:rPr lang="en-US" altLang="en-US"/>
              <a:t>The Australian Greenhouse Office: www.greenhouse.gov.au</a:t>
            </a:r>
          </a:p>
          <a:p>
            <a:r>
              <a:rPr lang="en-US" altLang="en-US"/>
              <a:t>3. In 2007, former U.S. Vice President Al Gore and the Intergovernmental Panel on Climate Change (IPCC) received the Nobel Peace Prize “for their efforts to build up and disseminate greater knowledge about man-made climate change, and to lay the foundations for the measures that are needed to counteract such change.” The full statement of the Nobel Prize committee can be found at http://nobelprize.org/nobel_prizes/peace/laureates/2007/.</a:t>
            </a:r>
          </a:p>
          <a:p>
            <a:endParaRPr lang="en-US" altLang="en-US"/>
          </a:p>
          <a:p>
            <a:endParaRPr lang="en-US" altLang="en-US"/>
          </a:p>
        </p:txBody>
      </p:sp>
    </p:spTree>
    <p:extLst>
      <p:ext uri="{BB962C8B-B14F-4D97-AF65-F5344CB8AC3E}">
        <p14:creationId xmlns:p14="http://schemas.microsoft.com/office/powerpoint/2010/main" val="181192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45B50-5A00-48E4-AA0D-6574D2123FC6}" type="slidenum">
              <a:rPr lang="en-US" altLang="en-US"/>
              <a:pPr/>
              <a:t>5</a:t>
            </a:fld>
            <a:endParaRPr lang="en-US" altLang="en-US"/>
          </a:p>
        </p:txBody>
      </p:sp>
      <p:sp>
        <p:nvSpPr>
          <p:cNvPr id="126464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646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a:t>Figure 38.6A Atmospheric concentrations of CO</a:t>
            </a:r>
            <a:r>
              <a:rPr lang="en-US" altLang="en-US" baseline="-25000"/>
              <a:t>2</a:t>
            </a:r>
            <a:r>
              <a:rPr lang="en-US" altLang="en-US"/>
              <a:t>, N</a:t>
            </a:r>
            <a:r>
              <a:rPr lang="en-US" altLang="en-US" baseline="-25000"/>
              <a:t>2</a:t>
            </a:r>
            <a:r>
              <a:rPr lang="en-US" altLang="en-US"/>
              <a:t>O (</a:t>
            </a:r>
            <a:r>
              <a:rPr lang="en-US" altLang="en-US" i="1"/>
              <a:t>y</a:t>
            </a:r>
            <a:r>
              <a:rPr lang="en-US" altLang="en-US"/>
              <a:t>-axis on left) and CH</a:t>
            </a:r>
            <a:r>
              <a:rPr lang="en-US" altLang="en-US" baseline="-25000"/>
              <a:t>4</a:t>
            </a:r>
            <a:r>
              <a:rPr lang="en-US" altLang="en-US"/>
              <a:t> (</a:t>
            </a:r>
            <a:r>
              <a:rPr lang="en-US" altLang="en-US" i="1"/>
              <a:t>y</a:t>
            </a:r>
            <a:r>
              <a:rPr lang="en-US" altLang="en-US"/>
              <a:t>-axis on right).</a:t>
            </a:r>
          </a:p>
          <a:p>
            <a:endParaRPr lang="en-US" altLang="en-US"/>
          </a:p>
        </p:txBody>
      </p:sp>
    </p:spTree>
    <p:extLst>
      <p:ext uri="{BB962C8B-B14F-4D97-AF65-F5344CB8AC3E}">
        <p14:creationId xmlns:p14="http://schemas.microsoft.com/office/powerpoint/2010/main" val="316183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E96DB-9EAE-4CE4-8F92-4AD3C8EEE7E7}" type="slidenum">
              <a:rPr lang="en-US" altLang="en-US"/>
              <a:pPr/>
              <a:t>6</a:t>
            </a:fld>
            <a:endParaRPr lang="en-US" altLang="en-US"/>
          </a:p>
        </p:txBody>
      </p:sp>
      <p:sp>
        <p:nvSpPr>
          <p:cNvPr id="126669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66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a:t>Figure 38.6B Carbon cycling.</a:t>
            </a:r>
          </a:p>
          <a:p>
            <a:endParaRPr lang="en-US" altLang="en-US"/>
          </a:p>
        </p:txBody>
      </p:sp>
    </p:spTree>
    <p:extLst>
      <p:ext uri="{BB962C8B-B14F-4D97-AF65-F5344CB8AC3E}">
        <p14:creationId xmlns:p14="http://schemas.microsoft.com/office/powerpoint/2010/main" val="275152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DD123-24A6-4F8F-A014-09620C73B7D9}" type="slidenum">
              <a:rPr lang="en-US" altLang="en-US"/>
              <a:pPr/>
              <a:t>9</a:t>
            </a:fld>
            <a:endParaRPr lang="en-US" altLang="en-US"/>
          </a:p>
        </p:txBody>
      </p:sp>
      <p:sp>
        <p:nvSpPr>
          <p:cNvPr id="126873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687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The importance of biodiversity may not be obvious to many students. Yet, as this chapter notes, biodiversity is inherently valuable on many levels. Consider challenging your class to explain why biodiversity matters, as an introduction to the subject.</a:t>
            </a:r>
          </a:p>
          <a:p>
            <a:r>
              <a:rPr lang="en-US" altLang="en-US"/>
              <a:t>2. Frustration can overwhelm students who are alarmed by the many problems addressed in this chapter. One way to address this is to provide meaningful ways for students to respond to this information (for example, changes in personal choices and voting). Several related websites are noted in the Teaching Tips below.</a:t>
            </a:r>
          </a:p>
          <a:p>
            <a:endParaRPr lang="en-US" altLang="en-US"/>
          </a:p>
          <a:p>
            <a:r>
              <a:rPr lang="en-US" altLang="en-US" b="1"/>
              <a:t>Teaching Tips</a:t>
            </a:r>
          </a:p>
          <a:p>
            <a:r>
              <a:rPr lang="en-US" altLang="en-US"/>
              <a:t>1. Students are unlikely to enter the course with a prior understanding of the diverse impacts of global climate change on ecosystems and individual species. Concepts such as the increased spread of disease vectors, the shifting of natural ranges and breeding seasons, and the spread of invasive species will likely be new to them, and taking it all in can be overwhelming. However, an awareness of the impact of global climate change can also be motivating. Consider ending your class sessions by discussing positive actions that students can take to make a difference. A few websites that provide related suggestions follow.</a:t>
            </a:r>
          </a:p>
          <a:p>
            <a:r>
              <a:rPr lang="en-US" altLang="en-US"/>
              <a:t>www.liveneutral.org</a:t>
            </a:r>
          </a:p>
          <a:p>
            <a:r>
              <a:rPr lang="en-US" altLang="en-US"/>
              <a:t>www.green-e.org</a:t>
            </a:r>
          </a:p>
          <a:p>
            <a:r>
              <a:rPr lang="en-US" altLang="en-US"/>
              <a:t>www.stopglobalwarming.org</a:t>
            </a:r>
          </a:p>
          <a:p>
            <a:r>
              <a:rPr lang="en-US" altLang="en-US"/>
              <a:t>www.sierraclub.org/globalwarming/tenthings/</a:t>
            </a:r>
          </a:p>
        </p:txBody>
      </p:sp>
    </p:spTree>
    <p:extLst>
      <p:ext uri="{BB962C8B-B14F-4D97-AF65-F5344CB8AC3E}">
        <p14:creationId xmlns:p14="http://schemas.microsoft.com/office/powerpoint/2010/main" val="46453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562C1A7-4270-4299-BEE4-4B918A466373}" type="datetimeFigureOut">
              <a:rPr lang="en-US" smtClean="0"/>
              <a:t>4/26/2016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56BC7F4-3F9A-40B9-B2C9-47D7616D789D}" type="slidenum">
              <a:rPr lang="en-US" smtClean="0"/>
              <a:t>‹#›</a:t>
            </a:fld>
            <a:endParaRPr lang="en-US"/>
          </a:p>
        </p:txBody>
      </p:sp>
    </p:spTree>
    <p:extLst>
      <p:ext uri="{BB962C8B-B14F-4D97-AF65-F5344CB8AC3E}">
        <p14:creationId xmlns:p14="http://schemas.microsoft.com/office/powerpoint/2010/main" val="34726073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2C1A7-4270-4299-BEE4-4B918A466373}"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2684319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2C1A7-4270-4299-BEE4-4B918A466373}"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798925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2C1A7-4270-4299-BEE4-4B918A466373}"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3092038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2C1A7-4270-4299-BEE4-4B918A466373}"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1142620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62C1A7-4270-4299-BEE4-4B918A466373}"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23415363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62C1A7-4270-4299-BEE4-4B918A466373}"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24756320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62C1A7-4270-4299-BEE4-4B918A466373}"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24992434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2C1A7-4270-4299-BEE4-4B918A466373}"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BC7F4-3F9A-40B9-B2C9-47D7616D789D}" type="slidenum">
              <a:rPr lang="en-US" smtClean="0"/>
              <a:t>‹#›</a:t>
            </a:fld>
            <a:endParaRPr lang="en-US"/>
          </a:p>
        </p:txBody>
      </p:sp>
    </p:spTree>
    <p:extLst>
      <p:ext uri="{BB962C8B-B14F-4D97-AF65-F5344CB8AC3E}">
        <p14:creationId xmlns:p14="http://schemas.microsoft.com/office/powerpoint/2010/main" val="6531991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562C1A7-4270-4299-BEE4-4B918A466373}"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56BC7F4-3F9A-40B9-B2C9-47D7616D789D}" type="slidenum">
              <a:rPr lang="en-US" smtClean="0"/>
              <a:t>‹#›</a:t>
            </a:fld>
            <a:endParaRPr lang="en-US"/>
          </a:p>
        </p:txBody>
      </p:sp>
    </p:spTree>
    <p:extLst>
      <p:ext uri="{BB962C8B-B14F-4D97-AF65-F5344CB8AC3E}">
        <p14:creationId xmlns:p14="http://schemas.microsoft.com/office/powerpoint/2010/main" val="37926389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562C1A7-4270-4299-BEE4-4B918A466373}" type="datetimeFigureOut">
              <a:rPr lang="en-US" smtClean="0"/>
              <a:t>4/26/2016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56BC7F4-3F9A-40B9-B2C9-47D7616D789D}" type="slidenum">
              <a:rPr lang="en-US" smtClean="0"/>
              <a:t>‹#›</a:t>
            </a:fld>
            <a:endParaRPr lang="en-US"/>
          </a:p>
        </p:txBody>
      </p:sp>
    </p:spTree>
    <p:extLst>
      <p:ext uri="{BB962C8B-B14F-4D97-AF65-F5344CB8AC3E}">
        <p14:creationId xmlns:p14="http://schemas.microsoft.com/office/powerpoint/2010/main" val="2950550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562C1A7-4270-4299-BEE4-4B918A466373}" type="datetimeFigureOut">
              <a:rPr lang="en-US" smtClean="0"/>
              <a:t>4/26/2016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56BC7F4-3F9A-40B9-B2C9-47D7616D789D}" type="slidenum">
              <a:rPr lang="en-US" smtClean="0"/>
              <a:t>‹#›</a:t>
            </a:fld>
            <a:endParaRPr lang="en-US"/>
          </a:p>
        </p:txBody>
      </p:sp>
    </p:spTree>
    <p:extLst>
      <p:ext uri="{BB962C8B-B14F-4D97-AF65-F5344CB8AC3E}">
        <p14:creationId xmlns:p14="http://schemas.microsoft.com/office/powerpoint/2010/main" val="3220686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55432" name="Rectangle 8"/>
          <p:cNvSpPr>
            <a:spLocks noGrp="1" noChangeArrowheads="1"/>
          </p:cNvSpPr>
          <p:nvPr>
            <p:ph type="title"/>
          </p:nvPr>
        </p:nvSpPr>
        <p:spPr>
          <a:xfrm>
            <a:off x="365760" y="179389"/>
            <a:ext cx="10110153"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0100" indent="-800100"/>
            <a:r>
              <a:rPr lang="en-US" altLang="en-US" sz="4400" b="1" dirty="0" smtClean="0"/>
              <a:t>Rapid </a:t>
            </a:r>
            <a:r>
              <a:rPr lang="en-US" altLang="en-US" sz="4400" b="1" dirty="0"/>
              <a:t>warming is changing the global climate</a:t>
            </a:r>
          </a:p>
        </p:txBody>
      </p:sp>
      <p:sp>
        <p:nvSpPr>
          <p:cNvPr id="1255433" name="Rectangle 9"/>
          <p:cNvSpPr>
            <a:spLocks noGrp="1" noChangeArrowheads="1"/>
          </p:cNvSpPr>
          <p:nvPr>
            <p:ph idx="1"/>
          </p:nvPr>
        </p:nvSpPr>
        <p:spPr>
          <a:xfrm>
            <a:off x="365759" y="1106879"/>
            <a:ext cx="10951285" cy="53403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6075" indent="-346075"/>
            <a:r>
              <a:rPr lang="en-US" altLang="en-US" sz="3600" dirty="0"/>
              <a:t>The scientific debate about global warming is </a:t>
            </a:r>
            <a:r>
              <a:rPr lang="en-US" altLang="en-US" sz="3600" dirty="0" smtClean="0"/>
              <a:t>over—cause of warming is still debated</a:t>
            </a:r>
            <a:endParaRPr lang="en-US" altLang="en-US" sz="3600" dirty="0"/>
          </a:p>
          <a:p>
            <a:pPr marL="1033463" lvl="1" indent="-365125">
              <a:buFontTx/>
              <a:buChar char="–"/>
            </a:pPr>
            <a:r>
              <a:rPr lang="en-US" altLang="en-US" sz="3200" dirty="0"/>
              <a:t>Global temperature has risen</a:t>
            </a:r>
          </a:p>
          <a:p>
            <a:pPr marL="1716088" lvl="2" indent="-346075">
              <a:buFontTx/>
              <a:buChar char="–"/>
            </a:pPr>
            <a:r>
              <a:rPr lang="en-US" altLang="en-US" sz="2800" dirty="0"/>
              <a:t>0.8°C in the last 100 years</a:t>
            </a:r>
          </a:p>
          <a:p>
            <a:pPr marL="1716088" lvl="2" indent="-346075">
              <a:buFontTx/>
              <a:buChar char="–"/>
            </a:pPr>
            <a:r>
              <a:rPr lang="en-US" altLang="en-US" sz="2800" dirty="0"/>
              <a:t>0.6°C of that increase occurred in the last three decades</a:t>
            </a:r>
          </a:p>
          <a:p>
            <a:pPr marL="1716088" lvl="2" indent="-346075">
              <a:buFontTx/>
              <a:buChar char="–"/>
            </a:pPr>
            <a:r>
              <a:rPr lang="en-US" altLang="en-US" sz="2800" dirty="0"/>
              <a:t>2 to 4.5°C increases are likely by the end of the 21st century</a:t>
            </a:r>
          </a:p>
          <a:p>
            <a:pPr marL="346075" indent="-346075"/>
            <a:r>
              <a:rPr lang="en-US" altLang="en-US" sz="3600" dirty="0"/>
              <a:t>Global warming most evident in arctic</a:t>
            </a:r>
          </a:p>
          <a:p>
            <a:pPr marL="1033463" lvl="1" indent="-365125">
              <a:buFontTx/>
              <a:buChar char="–"/>
            </a:pPr>
            <a:r>
              <a:rPr lang="en-US" altLang="en-US" sz="3200" dirty="0"/>
              <a:t>Shrinking sea ice</a:t>
            </a:r>
          </a:p>
          <a:p>
            <a:pPr marL="1033463" lvl="1" indent="-365125">
              <a:buFontTx/>
              <a:buChar char="–"/>
            </a:pPr>
            <a:r>
              <a:rPr lang="en-US" altLang="en-US" sz="3200" dirty="0"/>
              <a:t>Thinning ice sheets</a:t>
            </a:r>
          </a:p>
          <a:p>
            <a:pPr marL="1033463" lvl="1" indent="-365125">
              <a:buFontTx/>
              <a:buChar char="–"/>
            </a:pPr>
            <a:r>
              <a:rPr lang="en-US" altLang="en-US" sz="3200" dirty="0"/>
              <a:t>Melting </a:t>
            </a:r>
            <a:r>
              <a:rPr lang="en-US" altLang="en-US" sz="3200" dirty="0" smtClean="0"/>
              <a:t>permafrost</a:t>
            </a:r>
          </a:p>
          <a:p>
            <a:pPr marL="1033463" lvl="1" indent="-365125">
              <a:buFontTx/>
              <a:buChar char="–"/>
            </a:pPr>
            <a:endParaRPr lang="en-US" altLang="en-US" dirty="0"/>
          </a:p>
        </p:txBody>
      </p:sp>
      <p:pic>
        <p:nvPicPr>
          <p:cNvPr id="2" name="Picture 1"/>
          <p:cNvPicPr>
            <a:picLocks noChangeAspect="1"/>
          </p:cNvPicPr>
          <p:nvPr/>
        </p:nvPicPr>
        <p:blipFill>
          <a:blip r:embed="rId5"/>
          <a:stretch>
            <a:fillRect/>
          </a:stretch>
        </p:blipFill>
        <p:spPr>
          <a:xfrm>
            <a:off x="7899952" y="3931919"/>
            <a:ext cx="3891998" cy="2926081"/>
          </a:xfrm>
          <a:prstGeom prst="rect">
            <a:avLst/>
          </a:prstGeom>
        </p:spPr>
      </p:pic>
    </p:spTree>
    <p:custDataLst>
      <p:tags r:id="rId1"/>
    </p:custDataLst>
    <p:extLst>
      <p:ext uri="{BB962C8B-B14F-4D97-AF65-F5344CB8AC3E}">
        <p14:creationId xmlns:p14="http://schemas.microsoft.com/office/powerpoint/2010/main" val="3611375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5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54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54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54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54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54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54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54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54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7484" name="Picture 12" descr="38_05aTempDeviation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9" y="882651"/>
            <a:ext cx="8555037" cy="5091113"/>
          </a:xfrm>
          <a:prstGeom prst="rect">
            <a:avLst/>
          </a:prstGeom>
          <a:noFill/>
          <a:extLst>
            <a:ext uri="{909E8E84-426E-40DD-AFC4-6F175D3DCCD1}">
              <a14:hiddenFill xmlns:a14="http://schemas.microsoft.com/office/drawing/2010/main">
                <a:solidFill>
                  <a:srgbClr val="FFFFFF"/>
                </a:solidFill>
              </a14:hiddenFill>
            </a:ext>
          </a:extLst>
        </p:spPr>
      </p:pic>
      <p:sp>
        <p:nvSpPr>
          <p:cNvPr id="1257485" name="Text Box 13"/>
          <p:cNvSpPr txBox="1">
            <a:spLocks noChangeArrowheads="1"/>
          </p:cNvSpPr>
          <p:nvPr/>
        </p:nvSpPr>
        <p:spPr bwMode="auto">
          <a:xfrm>
            <a:off x="1776414" y="5546726"/>
            <a:ext cx="447675" cy="22066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–2</a:t>
            </a:r>
          </a:p>
        </p:txBody>
      </p:sp>
      <p:sp>
        <p:nvSpPr>
          <p:cNvPr id="1257486" name="Text Box 14"/>
          <p:cNvSpPr txBox="1">
            <a:spLocks noChangeArrowheads="1"/>
          </p:cNvSpPr>
          <p:nvPr/>
        </p:nvSpPr>
        <p:spPr bwMode="auto">
          <a:xfrm>
            <a:off x="2455864" y="5543551"/>
            <a:ext cx="536575" cy="22066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–1.6</a:t>
            </a:r>
          </a:p>
        </p:txBody>
      </p:sp>
      <p:sp>
        <p:nvSpPr>
          <p:cNvPr id="1257487" name="Text Box 15"/>
          <p:cNvSpPr txBox="1">
            <a:spLocks noChangeArrowheads="1"/>
          </p:cNvSpPr>
          <p:nvPr/>
        </p:nvSpPr>
        <p:spPr bwMode="auto">
          <a:xfrm>
            <a:off x="3167064" y="5546726"/>
            <a:ext cx="536575" cy="22066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–1.2</a:t>
            </a:r>
          </a:p>
        </p:txBody>
      </p:sp>
      <p:sp>
        <p:nvSpPr>
          <p:cNvPr id="1257488" name="Text Box 16"/>
          <p:cNvSpPr txBox="1">
            <a:spLocks noChangeArrowheads="1"/>
          </p:cNvSpPr>
          <p:nvPr/>
        </p:nvSpPr>
        <p:spPr bwMode="auto">
          <a:xfrm>
            <a:off x="3929063" y="5543551"/>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–.8</a:t>
            </a:r>
          </a:p>
        </p:txBody>
      </p:sp>
      <p:sp>
        <p:nvSpPr>
          <p:cNvPr id="1257489" name="Text Box 17"/>
          <p:cNvSpPr txBox="1">
            <a:spLocks noChangeArrowheads="1"/>
          </p:cNvSpPr>
          <p:nvPr/>
        </p:nvSpPr>
        <p:spPr bwMode="auto">
          <a:xfrm>
            <a:off x="4649788" y="5543551"/>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–.4</a:t>
            </a:r>
          </a:p>
        </p:txBody>
      </p:sp>
      <p:sp>
        <p:nvSpPr>
          <p:cNvPr id="1257490" name="Text Box 18"/>
          <p:cNvSpPr txBox="1">
            <a:spLocks noChangeArrowheads="1"/>
          </p:cNvSpPr>
          <p:nvPr/>
        </p:nvSpPr>
        <p:spPr bwMode="auto">
          <a:xfrm>
            <a:off x="5437188" y="5546726"/>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–.2</a:t>
            </a:r>
          </a:p>
        </p:txBody>
      </p:sp>
      <p:sp>
        <p:nvSpPr>
          <p:cNvPr id="1257491" name="Text Box 19"/>
          <p:cNvSpPr txBox="1">
            <a:spLocks noChangeArrowheads="1"/>
          </p:cNvSpPr>
          <p:nvPr/>
        </p:nvSpPr>
        <p:spPr bwMode="auto">
          <a:xfrm>
            <a:off x="6218238" y="5546726"/>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.2</a:t>
            </a:r>
          </a:p>
        </p:txBody>
      </p:sp>
      <p:sp>
        <p:nvSpPr>
          <p:cNvPr id="1257492" name="Text Box 20"/>
          <p:cNvSpPr txBox="1">
            <a:spLocks noChangeArrowheads="1"/>
          </p:cNvSpPr>
          <p:nvPr/>
        </p:nvSpPr>
        <p:spPr bwMode="auto">
          <a:xfrm>
            <a:off x="6938963" y="5549901"/>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.4</a:t>
            </a:r>
          </a:p>
        </p:txBody>
      </p:sp>
      <p:sp>
        <p:nvSpPr>
          <p:cNvPr id="1257493" name="Text Box 21"/>
          <p:cNvSpPr txBox="1">
            <a:spLocks noChangeArrowheads="1"/>
          </p:cNvSpPr>
          <p:nvPr/>
        </p:nvSpPr>
        <p:spPr bwMode="auto">
          <a:xfrm>
            <a:off x="7672388" y="5546726"/>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.8</a:t>
            </a:r>
          </a:p>
        </p:txBody>
      </p:sp>
      <p:sp>
        <p:nvSpPr>
          <p:cNvPr id="1257494" name="Text Box 22"/>
          <p:cNvSpPr txBox="1">
            <a:spLocks noChangeArrowheads="1"/>
          </p:cNvSpPr>
          <p:nvPr/>
        </p:nvSpPr>
        <p:spPr bwMode="auto">
          <a:xfrm>
            <a:off x="9183688" y="5546726"/>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1.6</a:t>
            </a:r>
          </a:p>
        </p:txBody>
      </p:sp>
      <p:sp>
        <p:nvSpPr>
          <p:cNvPr id="1257495" name="Text Box 23"/>
          <p:cNvSpPr txBox="1">
            <a:spLocks noChangeArrowheads="1"/>
          </p:cNvSpPr>
          <p:nvPr/>
        </p:nvSpPr>
        <p:spPr bwMode="auto">
          <a:xfrm>
            <a:off x="8453438" y="5543551"/>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1.2</a:t>
            </a:r>
          </a:p>
        </p:txBody>
      </p:sp>
      <p:sp>
        <p:nvSpPr>
          <p:cNvPr id="1257496" name="Text Box 24"/>
          <p:cNvSpPr txBox="1">
            <a:spLocks noChangeArrowheads="1"/>
          </p:cNvSpPr>
          <p:nvPr/>
        </p:nvSpPr>
        <p:spPr bwMode="auto">
          <a:xfrm>
            <a:off x="9948863" y="5546726"/>
            <a:ext cx="469900" cy="2397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sz="2100" b="1">
                <a:ea typeface="ヒラギノ角ゴ Pro W3" pitchFamily="48" charset="-128"/>
              </a:rPr>
              <a:t>2.1</a:t>
            </a:r>
          </a:p>
        </p:txBody>
      </p:sp>
    </p:spTree>
    <p:custDataLst>
      <p:tags r:id="rId1"/>
    </p:custDataLst>
    <p:extLst>
      <p:ext uri="{BB962C8B-B14F-4D97-AF65-F5344CB8AC3E}">
        <p14:creationId xmlns:p14="http://schemas.microsoft.com/office/powerpoint/2010/main" val="22953885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2" name="Picture 12" descr="38_05bGrinellGlacie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1002031"/>
            <a:ext cx="8555037" cy="4767263"/>
          </a:xfrm>
          <a:prstGeom prst="rect">
            <a:avLst/>
          </a:prstGeom>
          <a:noFill/>
          <a:extLst>
            <a:ext uri="{909E8E84-426E-40DD-AFC4-6F175D3DCCD1}">
              <a14:hiddenFill xmlns:a14="http://schemas.microsoft.com/office/drawing/2010/main">
                <a:solidFill>
                  <a:srgbClr val="FFFFFF"/>
                </a:solidFill>
              </a14:hiddenFill>
            </a:ext>
          </a:extLst>
        </p:spPr>
      </p:pic>
      <p:sp>
        <p:nvSpPr>
          <p:cNvPr id="1259533" name="Text Box 13"/>
          <p:cNvSpPr txBox="1">
            <a:spLocks noChangeArrowheads="1"/>
          </p:cNvSpPr>
          <p:nvPr/>
        </p:nvSpPr>
        <p:spPr bwMode="auto">
          <a:xfrm>
            <a:off x="7551738" y="53530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2005</a:t>
            </a:r>
          </a:p>
        </p:txBody>
      </p:sp>
      <p:sp>
        <p:nvSpPr>
          <p:cNvPr id="1259534" name="Text Box 14"/>
          <p:cNvSpPr txBox="1">
            <a:spLocks noChangeArrowheads="1"/>
          </p:cNvSpPr>
          <p:nvPr/>
        </p:nvSpPr>
        <p:spPr bwMode="auto">
          <a:xfrm>
            <a:off x="4706938" y="53403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1981</a:t>
            </a:r>
          </a:p>
        </p:txBody>
      </p:sp>
      <p:sp>
        <p:nvSpPr>
          <p:cNvPr id="1259535" name="Text Box 15"/>
          <p:cNvSpPr txBox="1">
            <a:spLocks noChangeArrowheads="1"/>
          </p:cNvSpPr>
          <p:nvPr/>
        </p:nvSpPr>
        <p:spPr bwMode="auto">
          <a:xfrm>
            <a:off x="1849438" y="53530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1938</a:t>
            </a:r>
          </a:p>
        </p:txBody>
      </p:sp>
      <p:sp>
        <p:nvSpPr>
          <p:cNvPr id="3" name="TextBox 2"/>
          <p:cNvSpPr txBox="1"/>
          <p:nvPr/>
        </p:nvSpPr>
        <p:spPr>
          <a:xfrm>
            <a:off x="994410" y="148590"/>
            <a:ext cx="10024110" cy="769441"/>
          </a:xfrm>
          <a:prstGeom prst="rect">
            <a:avLst/>
          </a:prstGeom>
          <a:noFill/>
        </p:spPr>
        <p:txBody>
          <a:bodyPr wrap="square" rtlCol="0">
            <a:spAutoFit/>
          </a:bodyPr>
          <a:lstStyle/>
          <a:p>
            <a:r>
              <a:rPr lang="en-US" altLang="en-US" sz="4400" b="1" spc="-120" dirty="0" smtClean="0">
                <a:solidFill>
                  <a:srgbClr val="F03B5E"/>
                </a:solidFill>
                <a:ea typeface="+mj-ea"/>
                <a:cs typeface="+mj-cs"/>
              </a:rPr>
              <a:t>Grinnell Glacier: Glacier National Park Montana </a:t>
            </a:r>
            <a:endParaRPr lang="en-US" dirty="0"/>
          </a:p>
        </p:txBody>
      </p:sp>
    </p:spTree>
    <p:custDataLst>
      <p:tags r:id="rId1"/>
    </p:custDataLst>
    <p:extLst>
      <p:ext uri="{BB962C8B-B14F-4D97-AF65-F5344CB8AC3E}">
        <p14:creationId xmlns:p14="http://schemas.microsoft.com/office/powerpoint/2010/main" val="38383676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61576" name="Rectangle 8"/>
          <p:cNvSpPr>
            <a:spLocks noGrp="1" noChangeArrowheads="1"/>
          </p:cNvSpPr>
          <p:nvPr>
            <p:ph type="title"/>
          </p:nvPr>
        </p:nvSpPr>
        <p:spPr>
          <a:xfrm>
            <a:off x="494853" y="577422"/>
            <a:ext cx="9958836"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800100" indent="-800100"/>
            <a:r>
              <a:rPr lang="en-US" altLang="en-US" sz="4400" b="1" dirty="0" smtClean="0"/>
              <a:t>Human </a:t>
            </a:r>
            <a:r>
              <a:rPr lang="en-US" altLang="en-US" sz="4400" b="1" dirty="0"/>
              <a:t>activities are responsible for rising concentrations of greenhouse gases</a:t>
            </a:r>
          </a:p>
        </p:txBody>
      </p:sp>
      <p:sp>
        <p:nvSpPr>
          <p:cNvPr id="1261577" name="Rectangle 9"/>
          <p:cNvSpPr>
            <a:spLocks noGrp="1" noChangeArrowheads="1"/>
          </p:cNvSpPr>
          <p:nvPr>
            <p:ph idx="1"/>
          </p:nvPr>
        </p:nvSpPr>
        <p:spPr>
          <a:xfrm>
            <a:off x="494852" y="1760539"/>
            <a:ext cx="9958836" cy="428307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46075" indent="-346075"/>
            <a:r>
              <a:rPr lang="en-US" altLang="en-US" sz="3600" dirty="0"/>
              <a:t>Atmospheric CO</a:t>
            </a:r>
            <a:r>
              <a:rPr lang="en-US" altLang="en-US" sz="3600" baseline="-25000" dirty="0"/>
              <a:t>2</a:t>
            </a:r>
            <a:r>
              <a:rPr lang="en-US" altLang="en-US" sz="3600" dirty="0"/>
              <a:t> did not exceed </a:t>
            </a:r>
            <a:r>
              <a:rPr lang="en-US" altLang="en-US" sz="3600" b="1" dirty="0"/>
              <a:t>300 ppm </a:t>
            </a:r>
            <a:r>
              <a:rPr lang="en-US" altLang="en-US" sz="3600" dirty="0"/>
              <a:t>for 650,000 </a:t>
            </a:r>
            <a:r>
              <a:rPr lang="en-US" altLang="en-US" sz="3600" dirty="0" smtClean="0"/>
              <a:t>years</a:t>
            </a:r>
          </a:p>
          <a:p>
            <a:pPr marL="0" indent="0">
              <a:buNone/>
            </a:pPr>
            <a:endParaRPr lang="en-US" altLang="en-US" sz="3600" dirty="0"/>
          </a:p>
          <a:p>
            <a:pPr marL="346075" indent="-346075"/>
            <a:r>
              <a:rPr lang="en-US" altLang="en-US" sz="3600" dirty="0"/>
              <a:t>Atmospheric CO</a:t>
            </a:r>
            <a:r>
              <a:rPr lang="en-US" altLang="en-US" sz="3600" baseline="-25000" dirty="0"/>
              <a:t>2</a:t>
            </a:r>
            <a:r>
              <a:rPr lang="en-US" altLang="en-US" sz="3600" dirty="0"/>
              <a:t> is approximately </a:t>
            </a:r>
            <a:r>
              <a:rPr lang="en-US" altLang="en-US" sz="3600" b="1" dirty="0"/>
              <a:t>385 ppm </a:t>
            </a:r>
            <a:r>
              <a:rPr lang="en-US" altLang="en-US" sz="3600" dirty="0" smtClean="0"/>
              <a:t>today</a:t>
            </a:r>
          </a:p>
          <a:p>
            <a:pPr marL="0" indent="0">
              <a:buNone/>
            </a:pPr>
            <a:endParaRPr lang="en-US" altLang="en-US" sz="3600" dirty="0"/>
          </a:p>
          <a:p>
            <a:pPr marL="346075" indent="-346075"/>
            <a:r>
              <a:rPr lang="en-US" altLang="en-US" sz="3600" dirty="0"/>
              <a:t>High levels of methane and nitrous oxide also trap heat</a:t>
            </a:r>
          </a:p>
        </p:txBody>
      </p:sp>
    </p:spTree>
    <p:custDataLst>
      <p:tags r:id="rId1"/>
    </p:custDataLst>
    <p:extLst>
      <p:ext uri="{BB962C8B-B14F-4D97-AF65-F5344CB8AC3E}">
        <p14:creationId xmlns:p14="http://schemas.microsoft.com/office/powerpoint/2010/main" val="3624698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15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15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15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3628" name="Picture 12" descr="38_06aCO2Concentration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9" y="266701"/>
            <a:ext cx="8555037" cy="6323013"/>
          </a:xfrm>
          <a:prstGeom prst="rect">
            <a:avLst/>
          </a:prstGeom>
          <a:noFill/>
          <a:extLst>
            <a:ext uri="{909E8E84-426E-40DD-AFC4-6F175D3DCCD1}">
              <a14:hiddenFill xmlns:a14="http://schemas.microsoft.com/office/drawing/2010/main">
                <a:solidFill>
                  <a:srgbClr val="FFFFFF"/>
                </a:solidFill>
              </a14:hiddenFill>
            </a:ext>
          </a:extLst>
        </p:spPr>
      </p:pic>
      <p:sp>
        <p:nvSpPr>
          <p:cNvPr id="1263629" name="Text Box 13"/>
          <p:cNvSpPr txBox="1">
            <a:spLocks noChangeArrowheads="1"/>
          </p:cNvSpPr>
          <p:nvPr/>
        </p:nvSpPr>
        <p:spPr bwMode="auto">
          <a:xfrm>
            <a:off x="6935788" y="572770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1500</a:t>
            </a:r>
          </a:p>
        </p:txBody>
      </p:sp>
      <p:sp>
        <p:nvSpPr>
          <p:cNvPr id="1263630" name="Text Box 14"/>
          <p:cNvSpPr txBox="1">
            <a:spLocks noChangeArrowheads="1"/>
          </p:cNvSpPr>
          <p:nvPr/>
        </p:nvSpPr>
        <p:spPr bwMode="auto">
          <a:xfrm>
            <a:off x="5570538" y="57213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1000</a:t>
            </a:r>
          </a:p>
        </p:txBody>
      </p:sp>
      <p:sp>
        <p:nvSpPr>
          <p:cNvPr id="1263631" name="Text Box 15"/>
          <p:cNvSpPr txBox="1">
            <a:spLocks noChangeArrowheads="1"/>
          </p:cNvSpPr>
          <p:nvPr/>
        </p:nvSpPr>
        <p:spPr bwMode="auto">
          <a:xfrm>
            <a:off x="8326438" y="57213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2000</a:t>
            </a:r>
          </a:p>
        </p:txBody>
      </p:sp>
      <p:sp>
        <p:nvSpPr>
          <p:cNvPr id="1263632" name="Text Box 16"/>
          <p:cNvSpPr txBox="1">
            <a:spLocks noChangeArrowheads="1"/>
          </p:cNvSpPr>
          <p:nvPr/>
        </p:nvSpPr>
        <p:spPr bwMode="auto">
          <a:xfrm>
            <a:off x="5688013" y="6118226"/>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Year</a:t>
            </a:r>
          </a:p>
        </p:txBody>
      </p:sp>
      <p:sp>
        <p:nvSpPr>
          <p:cNvPr id="1263633" name="Text Box 17"/>
          <p:cNvSpPr txBox="1">
            <a:spLocks noChangeArrowheads="1"/>
          </p:cNvSpPr>
          <p:nvPr/>
        </p:nvSpPr>
        <p:spPr bwMode="auto">
          <a:xfrm>
            <a:off x="9126538" y="39052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1000</a:t>
            </a:r>
          </a:p>
        </p:txBody>
      </p:sp>
      <p:sp>
        <p:nvSpPr>
          <p:cNvPr id="1263634" name="Text Box 18"/>
          <p:cNvSpPr txBox="1">
            <a:spLocks noChangeArrowheads="1"/>
          </p:cNvSpPr>
          <p:nvPr/>
        </p:nvSpPr>
        <p:spPr bwMode="auto">
          <a:xfrm>
            <a:off x="9123363" y="26670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2000</a:t>
            </a:r>
          </a:p>
        </p:txBody>
      </p:sp>
      <p:sp>
        <p:nvSpPr>
          <p:cNvPr id="1263635" name="Text Box 19"/>
          <p:cNvSpPr txBox="1">
            <a:spLocks noChangeArrowheads="1"/>
          </p:cNvSpPr>
          <p:nvPr/>
        </p:nvSpPr>
        <p:spPr bwMode="auto">
          <a:xfrm>
            <a:off x="9123363" y="9969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1800</a:t>
            </a:r>
          </a:p>
        </p:txBody>
      </p:sp>
      <p:sp>
        <p:nvSpPr>
          <p:cNvPr id="1263636" name="Text Box 20"/>
          <p:cNvSpPr txBox="1">
            <a:spLocks noChangeArrowheads="1"/>
          </p:cNvSpPr>
          <p:nvPr/>
        </p:nvSpPr>
        <p:spPr bwMode="auto">
          <a:xfrm>
            <a:off x="9120188" y="17208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1600</a:t>
            </a:r>
          </a:p>
        </p:txBody>
      </p:sp>
      <p:sp>
        <p:nvSpPr>
          <p:cNvPr id="1263637" name="Text Box 21"/>
          <p:cNvSpPr txBox="1">
            <a:spLocks noChangeArrowheads="1"/>
          </p:cNvSpPr>
          <p:nvPr/>
        </p:nvSpPr>
        <p:spPr bwMode="auto">
          <a:xfrm>
            <a:off x="9120188" y="2441576"/>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1400</a:t>
            </a:r>
          </a:p>
        </p:txBody>
      </p:sp>
      <p:sp>
        <p:nvSpPr>
          <p:cNvPr id="1263638" name="Text Box 22"/>
          <p:cNvSpPr txBox="1">
            <a:spLocks noChangeArrowheads="1"/>
          </p:cNvSpPr>
          <p:nvPr/>
        </p:nvSpPr>
        <p:spPr bwMode="auto">
          <a:xfrm>
            <a:off x="9123363" y="3171826"/>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1200</a:t>
            </a:r>
          </a:p>
        </p:txBody>
      </p:sp>
      <p:sp>
        <p:nvSpPr>
          <p:cNvPr id="1263639" name="Text Box 23"/>
          <p:cNvSpPr txBox="1">
            <a:spLocks noChangeArrowheads="1"/>
          </p:cNvSpPr>
          <p:nvPr/>
        </p:nvSpPr>
        <p:spPr bwMode="auto">
          <a:xfrm>
            <a:off x="9034463" y="462280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800</a:t>
            </a:r>
          </a:p>
        </p:txBody>
      </p:sp>
      <p:sp>
        <p:nvSpPr>
          <p:cNvPr id="1263640" name="Text Box 24"/>
          <p:cNvSpPr txBox="1">
            <a:spLocks noChangeArrowheads="1"/>
          </p:cNvSpPr>
          <p:nvPr/>
        </p:nvSpPr>
        <p:spPr bwMode="auto">
          <a:xfrm>
            <a:off x="9037638" y="53530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600</a:t>
            </a:r>
          </a:p>
        </p:txBody>
      </p:sp>
      <p:sp>
        <p:nvSpPr>
          <p:cNvPr id="1263641" name="Text Box 25"/>
          <p:cNvSpPr txBox="1">
            <a:spLocks noChangeArrowheads="1"/>
          </p:cNvSpPr>
          <p:nvPr/>
        </p:nvSpPr>
        <p:spPr bwMode="auto">
          <a:xfrm>
            <a:off x="4208463" y="572770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500</a:t>
            </a:r>
          </a:p>
        </p:txBody>
      </p:sp>
      <p:sp>
        <p:nvSpPr>
          <p:cNvPr id="1263642" name="Text Box 26"/>
          <p:cNvSpPr txBox="1">
            <a:spLocks noChangeArrowheads="1"/>
          </p:cNvSpPr>
          <p:nvPr/>
        </p:nvSpPr>
        <p:spPr bwMode="auto">
          <a:xfrm>
            <a:off x="3033713" y="5730876"/>
            <a:ext cx="279400" cy="2778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0</a:t>
            </a:r>
          </a:p>
        </p:txBody>
      </p:sp>
      <p:sp>
        <p:nvSpPr>
          <p:cNvPr id="1263643" name="Text Box 27"/>
          <p:cNvSpPr txBox="1">
            <a:spLocks noChangeArrowheads="1"/>
          </p:cNvSpPr>
          <p:nvPr/>
        </p:nvSpPr>
        <p:spPr bwMode="auto">
          <a:xfrm>
            <a:off x="2344738" y="535305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250</a:t>
            </a:r>
          </a:p>
        </p:txBody>
      </p:sp>
      <p:sp>
        <p:nvSpPr>
          <p:cNvPr id="1263644" name="Text Box 28"/>
          <p:cNvSpPr txBox="1">
            <a:spLocks noChangeArrowheads="1"/>
          </p:cNvSpPr>
          <p:nvPr/>
        </p:nvSpPr>
        <p:spPr bwMode="auto">
          <a:xfrm>
            <a:off x="2338388" y="266701"/>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400</a:t>
            </a:r>
          </a:p>
        </p:txBody>
      </p:sp>
      <p:sp>
        <p:nvSpPr>
          <p:cNvPr id="1263645" name="Text Box 29"/>
          <p:cNvSpPr txBox="1">
            <a:spLocks noChangeArrowheads="1"/>
          </p:cNvSpPr>
          <p:nvPr/>
        </p:nvSpPr>
        <p:spPr bwMode="auto">
          <a:xfrm>
            <a:off x="2338388" y="1965326"/>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350</a:t>
            </a:r>
          </a:p>
        </p:txBody>
      </p:sp>
      <p:sp>
        <p:nvSpPr>
          <p:cNvPr id="1263646" name="Text Box 30"/>
          <p:cNvSpPr txBox="1">
            <a:spLocks noChangeArrowheads="1"/>
          </p:cNvSpPr>
          <p:nvPr/>
        </p:nvSpPr>
        <p:spPr bwMode="auto">
          <a:xfrm>
            <a:off x="2341563" y="3660776"/>
            <a:ext cx="698500" cy="2905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300</a:t>
            </a:r>
          </a:p>
        </p:txBody>
      </p:sp>
      <p:sp>
        <p:nvSpPr>
          <p:cNvPr id="1263647" name="Text Box 31"/>
          <p:cNvSpPr txBox="1">
            <a:spLocks noChangeArrowheads="1"/>
          </p:cNvSpPr>
          <p:nvPr/>
        </p:nvSpPr>
        <p:spPr bwMode="auto">
          <a:xfrm>
            <a:off x="4773613" y="1206501"/>
            <a:ext cx="3028950" cy="38576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solidFill>
                  <a:srgbClr val="EF1A23"/>
                </a:solidFill>
                <a:ea typeface="ヒラギノ角ゴ Pro W3" pitchFamily="48" charset="-128"/>
              </a:rPr>
              <a:t>Carbon Dioxide (CO</a:t>
            </a:r>
            <a:r>
              <a:rPr lang="en-US" altLang="en-US" b="1" baseline="-25000">
                <a:solidFill>
                  <a:srgbClr val="EF1A23"/>
                </a:solidFill>
                <a:ea typeface="ヒラギノ角ゴ Pro W3" pitchFamily="48" charset="-128"/>
              </a:rPr>
              <a:t>2</a:t>
            </a:r>
            <a:r>
              <a:rPr lang="en-US" altLang="en-US" b="1">
                <a:solidFill>
                  <a:srgbClr val="EF1A23"/>
                </a:solidFill>
                <a:ea typeface="ヒラギノ角ゴ Pro W3" pitchFamily="48" charset="-128"/>
              </a:rPr>
              <a:t>)</a:t>
            </a:r>
          </a:p>
        </p:txBody>
      </p:sp>
      <p:sp>
        <p:nvSpPr>
          <p:cNvPr id="1263648" name="Text Box 32"/>
          <p:cNvSpPr txBox="1">
            <a:spLocks noChangeArrowheads="1"/>
          </p:cNvSpPr>
          <p:nvPr/>
        </p:nvSpPr>
        <p:spPr bwMode="auto">
          <a:xfrm>
            <a:off x="4656138" y="1619251"/>
            <a:ext cx="2235200" cy="354013"/>
          </a:xfrm>
          <a:prstGeom prst="rect">
            <a:avLst/>
          </a:prstGeom>
          <a:noFill/>
          <a:ln>
            <a:noFill/>
          </a:ln>
          <a:effectLst/>
          <a:extLst>
            <a:ext uri="{909E8E84-426E-40DD-AFC4-6F175D3DCCD1}">
              <a14:hiddenFill xmlns:a14="http://schemas.microsoft.com/office/drawing/2010/main">
                <a:solidFill>
                  <a:srgbClr val="017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solidFill>
                  <a:srgbClr val="0171BD"/>
                </a:solidFill>
                <a:ea typeface="ヒラギノ角ゴ Pro W3" pitchFamily="48" charset="-128"/>
              </a:rPr>
              <a:t>Methane (CH</a:t>
            </a:r>
            <a:r>
              <a:rPr lang="en-US" altLang="en-US" b="1" baseline="-25000">
                <a:solidFill>
                  <a:srgbClr val="0171BD"/>
                </a:solidFill>
                <a:ea typeface="ヒラギノ角ゴ Pro W3" pitchFamily="48" charset="-128"/>
              </a:rPr>
              <a:t>4</a:t>
            </a:r>
            <a:r>
              <a:rPr lang="en-US" altLang="en-US" b="1">
                <a:solidFill>
                  <a:srgbClr val="0171BD"/>
                </a:solidFill>
                <a:ea typeface="ヒラギノ角ゴ Pro W3" pitchFamily="48" charset="-128"/>
              </a:rPr>
              <a:t>)</a:t>
            </a:r>
          </a:p>
        </p:txBody>
      </p:sp>
      <p:sp>
        <p:nvSpPr>
          <p:cNvPr id="1263649" name="Text Box 33"/>
          <p:cNvSpPr txBox="1">
            <a:spLocks noChangeArrowheads="1"/>
          </p:cNvSpPr>
          <p:nvPr/>
        </p:nvSpPr>
        <p:spPr bwMode="auto">
          <a:xfrm>
            <a:off x="4691063" y="2019301"/>
            <a:ext cx="2946400" cy="404813"/>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Nitrous Oxide (N</a:t>
            </a:r>
            <a:r>
              <a:rPr lang="en-US" altLang="en-US" b="1" baseline="-25000">
                <a:ea typeface="ヒラギノ角ゴ Pro W3" pitchFamily="48" charset="-128"/>
              </a:rPr>
              <a:t>2</a:t>
            </a:r>
            <a:r>
              <a:rPr lang="en-US" altLang="en-US" b="1">
                <a:ea typeface="ヒラギノ角ゴ Pro W3" pitchFamily="48" charset="-128"/>
              </a:rPr>
              <a:t>O)</a:t>
            </a:r>
          </a:p>
        </p:txBody>
      </p:sp>
      <p:sp>
        <p:nvSpPr>
          <p:cNvPr id="1263650" name="Text Box 34"/>
          <p:cNvSpPr txBox="1">
            <a:spLocks noChangeArrowheads="1"/>
          </p:cNvSpPr>
          <p:nvPr/>
        </p:nvSpPr>
        <p:spPr bwMode="auto">
          <a:xfrm rot="-5400000">
            <a:off x="372269" y="2778919"/>
            <a:ext cx="3238500" cy="328612"/>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CO</a:t>
            </a:r>
            <a:r>
              <a:rPr lang="en-US" altLang="en-US" b="1" baseline="-25000">
                <a:ea typeface="ヒラギノ角ゴ Pro W3" pitchFamily="48" charset="-128"/>
              </a:rPr>
              <a:t>2</a:t>
            </a:r>
            <a:r>
              <a:rPr lang="en-US" altLang="en-US" b="1">
                <a:ea typeface="ヒラギノ角ゴ Pro W3" pitchFamily="48" charset="-128"/>
              </a:rPr>
              <a:t> (ppm), N</a:t>
            </a:r>
            <a:r>
              <a:rPr lang="en-US" altLang="en-US" b="1" baseline="-25000">
                <a:ea typeface="ヒラギノ角ゴ Pro W3" pitchFamily="48" charset="-128"/>
              </a:rPr>
              <a:t>2</a:t>
            </a:r>
            <a:r>
              <a:rPr lang="en-US" altLang="en-US" b="1">
                <a:ea typeface="ヒラギノ角ゴ Pro W3" pitchFamily="48" charset="-128"/>
              </a:rPr>
              <a:t>O (ppb)</a:t>
            </a:r>
          </a:p>
        </p:txBody>
      </p:sp>
      <p:sp>
        <p:nvSpPr>
          <p:cNvPr id="1263651" name="Text Box 35"/>
          <p:cNvSpPr txBox="1">
            <a:spLocks noChangeArrowheads="1"/>
          </p:cNvSpPr>
          <p:nvPr/>
        </p:nvSpPr>
        <p:spPr bwMode="auto">
          <a:xfrm rot="-5400000">
            <a:off x="9459119" y="2737644"/>
            <a:ext cx="1473200" cy="417512"/>
          </a:xfrm>
          <a:prstGeom prst="rect">
            <a:avLst/>
          </a:prstGeom>
          <a:noFill/>
          <a:ln>
            <a:noFill/>
          </a:ln>
          <a:effectLst/>
          <a:extLst>
            <a:ext uri="{909E8E84-426E-40DD-AFC4-6F175D3DCCD1}">
              <a14:hiddenFill xmlns:a14="http://schemas.microsoft.com/office/drawing/2010/main">
                <a:solidFill>
                  <a:srgbClr val="0260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lnSpc>
                <a:spcPct val="90000"/>
              </a:lnSpc>
            </a:pPr>
            <a:r>
              <a:rPr lang="en-US" altLang="en-US" b="1">
                <a:ea typeface="ヒラギノ角ゴ Pro W3" pitchFamily="48" charset="-128"/>
              </a:rPr>
              <a:t>CH</a:t>
            </a:r>
            <a:r>
              <a:rPr lang="en-US" altLang="en-US" b="1" baseline="-25000">
                <a:ea typeface="ヒラギノ角ゴ Pro W3" pitchFamily="48" charset="-128"/>
              </a:rPr>
              <a:t>4</a:t>
            </a:r>
            <a:r>
              <a:rPr lang="en-US" altLang="en-US" b="1">
                <a:ea typeface="ヒラギノ角ゴ Pro W3" pitchFamily="48" charset="-128"/>
              </a:rPr>
              <a:t> (ppb)</a:t>
            </a:r>
          </a:p>
        </p:txBody>
      </p:sp>
    </p:spTree>
    <p:custDataLst>
      <p:tags r:id="rId1"/>
    </p:custDataLst>
    <p:extLst>
      <p:ext uri="{BB962C8B-B14F-4D97-AF65-F5344CB8AC3E}">
        <p14:creationId xmlns:p14="http://schemas.microsoft.com/office/powerpoint/2010/main" val="214474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trocampschool.org/wp-content/uploads/2015/04/Greenhouse-Effect-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340" y="398970"/>
            <a:ext cx="9007825" cy="6154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8565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80281"/>
            <a:ext cx="10772775" cy="1658198"/>
          </a:xfrm>
        </p:spPr>
        <p:txBody>
          <a:bodyPr/>
          <a:lstStyle/>
          <a:p>
            <a:r>
              <a:rPr lang="en-US" dirty="0" smtClean="0"/>
              <a:t>The Greenhouse Effect: Causes</a:t>
            </a:r>
            <a:endParaRPr lang="en-US" dirty="0"/>
          </a:p>
        </p:txBody>
      </p:sp>
      <p:sp>
        <p:nvSpPr>
          <p:cNvPr id="3" name="Content Placeholder 2"/>
          <p:cNvSpPr>
            <a:spLocks noGrp="1"/>
          </p:cNvSpPr>
          <p:nvPr>
            <p:ph idx="1"/>
          </p:nvPr>
        </p:nvSpPr>
        <p:spPr>
          <a:xfrm>
            <a:off x="676656" y="1395652"/>
            <a:ext cx="10753725" cy="3360420"/>
          </a:xfrm>
        </p:spPr>
        <p:txBody>
          <a:bodyPr>
            <a:normAutofit lnSpcReduction="10000"/>
          </a:bodyPr>
          <a:lstStyle/>
          <a:p>
            <a:r>
              <a:rPr lang="en-US" sz="3600" dirty="0" smtClean="0"/>
              <a:t>CO2 into the atmosphere from fossil fuels (coal)</a:t>
            </a:r>
          </a:p>
          <a:p>
            <a:r>
              <a:rPr lang="en-US" sz="3600" dirty="0" smtClean="0"/>
              <a:t>CO2 into the atmosphere from burning gasoline </a:t>
            </a:r>
          </a:p>
          <a:p>
            <a:r>
              <a:rPr lang="en-US" sz="3600" dirty="0" smtClean="0"/>
              <a:t>Methane emissions from livestock (cows! And melting ice)</a:t>
            </a:r>
          </a:p>
          <a:p>
            <a:r>
              <a:rPr lang="en-US" sz="3600" dirty="0" smtClean="0"/>
              <a:t>Deforestation </a:t>
            </a:r>
          </a:p>
          <a:p>
            <a:r>
              <a:rPr lang="en-US" sz="3600" dirty="0" smtClean="0"/>
              <a:t>Chemical Fertilizers </a:t>
            </a:r>
          </a:p>
          <a:p>
            <a:endParaRPr lang="en-US" dirty="0"/>
          </a:p>
        </p:txBody>
      </p:sp>
      <p:pic>
        <p:nvPicPr>
          <p:cNvPr id="2050" name="Picture 2" descr="http://images.sodahead.com/polls/001584493/5036362416_coal_burning_answer_1_x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766" y="3577590"/>
            <a:ext cx="333375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hswstatic.com/gif/exhaust-heat-recover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391" y="3929592"/>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824251" y="3577590"/>
            <a:ext cx="4509135" cy="3006090"/>
          </a:xfrm>
          <a:prstGeom prst="rect">
            <a:avLst/>
          </a:prstGeom>
        </p:spPr>
      </p:pic>
      <p:pic>
        <p:nvPicPr>
          <p:cNvPr id="2056" name="Picture 8" descr="http://i.huffpost.com/gen/1464985/images/o-DEFORESTATION-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280" y="3642050"/>
            <a:ext cx="5754339" cy="28771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204457" y="3464138"/>
            <a:ext cx="4385309" cy="3288982"/>
          </a:xfrm>
          <a:prstGeom prst="rect">
            <a:avLst/>
          </a:prstGeom>
        </p:spPr>
      </p:pic>
    </p:spTree>
    <p:extLst>
      <p:ext uri="{BB962C8B-B14F-4D97-AF65-F5344CB8AC3E}">
        <p14:creationId xmlns:p14="http://schemas.microsoft.com/office/powerpoint/2010/main" val="36719921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031" y="33442"/>
            <a:ext cx="10772775" cy="1132418"/>
          </a:xfrm>
        </p:spPr>
        <p:txBody>
          <a:bodyPr/>
          <a:lstStyle/>
          <a:p>
            <a:r>
              <a:rPr lang="en-US" dirty="0" smtClean="0"/>
              <a:t>Greenhouse Effect vs. Ozone Loss</a:t>
            </a:r>
            <a:endParaRPr lang="en-US" dirty="0"/>
          </a:p>
        </p:txBody>
      </p:sp>
      <p:sp>
        <p:nvSpPr>
          <p:cNvPr id="3" name="Content Placeholder 2"/>
          <p:cNvSpPr>
            <a:spLocks noGrp="1"/>
          </p:cNvSpPr>
          <p:nvPr>
            <p:ph idx="1"/>
          </p:nvPr>
        </p:nvSpPr>
        <p:spPr>
          <a:xfrm>
            <a:off x="656081" y="1089819"/>
            <a:ext cx="10753725" cy="3766185"/>
          </a:xfrm>
        </p:spPr>
        <p:txBody>
          <a:bodyPr>
            <a:normAutofit/>
          </a:bodyPr>
          <a:lstStyle/>
          <a:p>
            <a:r>
              <a:rPr lang="en-US" sz="3600" dirty="0" smtClean="0"/>
              <a:t>Ozone protects Earth from harmful UV light</a:t>
            </a:r>
          </a:p>
          <a:p>
            <a:r>
              <a:rPr lang="en-US" sz="3600" dirty="0" smtClean="0"/>
              <a:t>Lower </a:t>
            </a:r>
            <a:r>
              <a:rPr lang="en-US" sz="3600" dirty="0" smtClean="0"/>
              <a:t>stratosphere </a:t>
            </a:r>
          </a:p>
          <a:p>
            <a:r>
              <a:rPr lang="en-US" sz="3600" dirty="0" smtClean="0"/>
              <a:t>Hole caused by CFCs</a:t>
            </a:r>
          </a:p>
          <a:p>
            <a:r>
              <a:rPr lang="en-US" sz="3600" dirty="0" smtClean="0"/>
              <a:t>Unrelated to Greenhouse gases </a:t>
            </a:r>
            <a:br>
              <a:rPr lang="en-US" sz="3600" dirty="0" smtClean="0"/>
            </a:br>
            <a:r>
              <a:rPr lang="en-US" sz="3600" dirty="0" smtClean="0"/>
              <a:t>and warming</a:t>
            </a:r>
            <a:endParaRPr lang="en-US" sz="3600" dirty="0"/>
          </a:p>
        </p:txBody>
      </p:sp>
      <p:pic>
        <p:nvPicPr>
          <p:cNvPr id="4" name="Picture 3"/>
          <p:cNvPicPr>
            <a:picLocks noChangeAspect="1"/>
          </p:cNvPicPr>
          <p:nvPr/>
        </p:nvPicPr>
        <p:blipFill>
          <a:blip r:embed="rId2"/>
          <a:stretch>
            <a:fillRect/>
          </a:stretch>
        </p:blipFill>
        <p:spPr>
          <a:xfrm>
            <a:off x="7146036" y="1741329"/>
            <a:ext cx="4772025" cy="2867025"/>
          </a:xfrm>
          <a:prstGeom prst="rect">
            <a:avLst/>
          </a:prstGeom>
        </p:spPr>
      </p:pic>
      <p:pic>
        <p:nvPicPr>
          <p:cNvPr id="5" name="Picture 4"/>
          <p:cNvPicPr>
            <a:picLocks noChangeAspect="1"/>
          </p:cNvPicPr>
          <p:nvPr/>
        </p:nvPicPr>
        <p:blipFill>
          <a:blip r:embed="rId3"/>
          <a:stretch>
            <a:fillRect/>
          </a:stretch>
        </p:blipFill>
        <p:spPr>
          <a:xfrm>
            <a:off x="1317402" y="4054792"/>
            <a:ext cx="5167313" cy="2583657"/>
          </a:xfrm>
          <a:prstGeom prst="rect">
            <a:avLst/>
          </a:prstGeom>
        </p:spPr>
      </p:pic>
    </p:spTree>
    <p:extLst>
      <p:ext uri="{BB962C8B-B14F-4D97-AF65-F5344CB8AC3E}">
        <p14:creationId xmlns:p14="http://schemas.microsoft.com/office/powerpoint/2010/main" val="3792028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67720" name="Rectangle 8"/>
          <p:cNvSpPr>
            <a:spLocks noGrp="1" noChangeArrowheads="1"/>
          </p:cNvSpPr>
          <p:nvPr>
            <p:ph type="title"/>
          </p:nvPr>
        </p:nvSpPr>
        <p:spPr>
          <a:xfrm>
            <a:off x="720762" y="179389"/>
            <a:ext cx="10026127"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800100" indent="-800100"/>
            <a:r>
              <a:rPr lang="en-US" altLang="en-US" sz="3200" dirty="0" smtClean="0"/>
              <a:t>Global </a:t>
            </a:r>
            <a:r>
              <a:rPr lang="en-US" altLang="en-US" sz="3200" dirty="0"/>
              <a:t>climate change affects biomes, ecosystems, communities, and populations</a:t>
            </a:r>
          </a:p>
        </p:txBody>
      </p:sp>
      <p:sp>
        <p:nvSpPr>
          <p:cNvPr id="1267721" name="Rectangle 9"/>
          <p:cNvSpPr>
            <a:spLocks noGrp="1" noChangeArrowheads="1"/>
          </p:cNvSpPr>
          <p:nvPr>
            <p:ph idx="1"/>
          </p:nvPr>
        </p:nvSpPr>
        <p:spPr>
          <a:xfrm>
            <a:off x="355003" y="1216620"/>
            <a:ext cx="10120910"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46075" indent="-346075"/>
            <a:r>
              <a:rPr lang="en-US" altLang="en-US" sz="2800" dirty="0"/>
              <a:t>Terrestrial biomes determined by temperature and </a:t>
            </a:r>
            <a:r>
              <a:rPr lang="en-US" altLang="en-US" sz="2800" dirty="0" smtClean="0"/>
              <a:t>rainfall</a:t>
            </a:r>
            <a:endParaRPr lang="en-US" altLang="en-US" sz="2800" dirty="0"/>
          </a:p>
          <a:p>
            <a:pPr marL="1033463" lvl="1" indent="-365125">
              <a:buFontTx/>
              <a:buChar char="–"/>
            </a:pPr>
            <a:r>
              <a:rPr lang="en-US" altLang="en-US" sz="2800" dirty="0"/>
              <a:t>Changing as a consequence of global </a:t>
            </a:r>
            <a:r>
              <a:rPr lang="en-US" altLang="en-US" sz="2800" dirty="0" smtClean="0"/>
              <a:t>warming</a:t>
            </a:r>
          </a:p>
          <a:p>
            <a:pPr marL="668338" lvl="1" indent="0">
              <a:buNone/>
            </a:pPr>
            <a:endParaRPr lang="en-US" altLang="en-US" sz="2800" dirty="0" smtClean="0"/>
          </a:p>
          <a:p>
            <a:pPr marL="1033463" lvl="1" indent="-365125">
              <a:buFontTx/>
              <a:buChar char="–"/>
            </a:pPr>
            <a:r>
              <a:rPr lang="en-US" altLang="en-US" sz="2800" dirty="0" smtClean="0"/>
              <a:t>Distributions </a:t>
            </a:r>
            <a:r>
              <a:rPr lang="en-US" altLang="en-US" sz="2800" dirty="0"/>
              <a:t>of populations and species also </a:t>
            </a:r>
            <a:r>
              <a:rPr lang="en-US" altLang="en-US" sz="2800" dirty="0" smtClean="0"/>
              <a:t>changing</a:t>
            </a:r>
          </a:p>
          <a:p>
            <a:pPr marL="668338" lvl="1" indent="0">
              <a:buNone/>
            </a:pPr>
            <a:endParaRPr lang="en-US" altLang="en-US" sz="2800" dirty="0"/>
          </a:p>
          <a:p>
            <a:pPr marL="1033463" lvl="1" indent="-365125">
              <a:buFontTx/>
              <a:buChar char="–"/>
            </a:pPr>
            <a:r>
              <a:rPr lang="en-US" altLang="en-US" sz="2800" dirty="0"/>
              <a:t>Disappearance of many species being </a:t>
            </a:r>
            <a:r>
              <a:rPr lang="en-US" altLang="en-US" sz="2800" dirty="0" smtClean="0"/>
              <a:t/>
            </a:r>
            <a:br>
              <a:rPr lang="en-US" altLang="en-US" sz="2800" dirty="0" smtClean="0"/>
            </a:br>
            <a:r>
              <a:rPr lang="en-US" altLang="en-US" sz="2800" dirty="0" smtClean="0"/>
              <a:t>caused </a:t>
            </a:r>
            <a:r>
              <a:rPr lang="en-US" altLang="en-US" sz="2800" dirty="0"/>
              <a:t>by changing </a:t>
            </a:r>
            <a:r>
              <a:rPr lang="en-US" altLang="en-US" sz="2800" dirty="0" smtClean="0"/>
              <a:t>climate</a:t>
            </a:r>
          </a:p>
          <a:p>
            <a:pPr marL="668338" lvl="1" indent="0">
              <a:buNone/>
            </a:pPr>
            <a:endParaRPr lang="en-US" altLang="en-US" sz="2800" dirty="0"/>
          </a:p>
          <a:p>
            <a:pPr marL="1033463" lvl="1" indent="-365125">
              <a:buFontTx/>
              <a:buChar char="–"/>
            </a:pPr>
            <a:r>
              <a:rPr lang="en-US" altLang="en-US" sz="2800" dirty="0"/>
              <a:t>Climate change affects seasonal events </a:t>
            </a:r>
            <a:r>
              <a:rPr lang="en-US" altLang="en-US" sz="2800" dirty="0" smtClean="0"/>
              <a:t/>
            </a:r>
            <a:br>
              <a:rPr lang="en-US" altLang="en-US" sz="2800" dirty="0" smtClean="0"/>
            </a:br>
            <a:r>
              <a:rPr lang="en-US" altLang="en-US" sz="2800" dirty="0" smtClean="0"/>
              <a:t>in some </a:t>
            </a:r>
            <a:r>
              <a:rPr lang="en-US" altLang="en-US" sz="2800" dirty="0"/>
              <a:t>plants and animals</a:t>
            </a:r>
          </a:p>
        </p:txBody>
      </p:sp>
      <p:pic>
        <p:nvPicPr>
          <p:cNvPr id="2" name="Picture 1"/>
          <p:cNvPicPr>
            <a:picLocks noChangeAspect="1"/>
          </p:cNvPicPr>
          <p:nvPr/>
        </p:nvPicPr>
        <p:blipFill>
          <a:blip r:embed="rId5"/>
          <a:stretch>
            <a:fillRect/>
          </a:stretch>
        </p:blipFill>
        <p:spPr>
          <a:xfrm>
            <a:off x="7399455" y="3186155"/>
            <a:ext cx="4186530" cy="3104115"/>
          </a:xfrm>
          <a:prstGeom prst="rect">
            <a:avLst/>
          </a:prstGeom>
        </p:spPr>
      </p:pic>
    </p:spTree>
    <p:custDataLst>
      <p:tags r:id="rId1"/>
    </p:custDataLst>
    <p:extLst>
      <p:ext uri="{BB962C8B-B14F-4D97-AF65-F5344CB8AC3E}">
        <p14:creationId xmlns:p14="http://schemas.microsoft.com/office/powerpoint/2010/main" val="38258870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7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77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77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772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77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513</TotalTime>
  <Words>1217</Words>
  <Application>Microsoft Office PowerPoint</Application>
  <PresentationFormat>Widescreen</PresentationFormat>
  <Paragraphs>124</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Tahoma</vt:lpstr>
      <vt:lpstr>ヒラギノ角ゴ Pro W3</vt:lpstr>
      <vt:lpstr>Metropolitan</vt:lpstr>
      <vt:lpstr>Rapid warming is changing the global climate</vt:lpstr>
      <vt:lpstr>PowerPoint Presentation</vt:lpstr>
      <vt:lpstr>PowerPoint Presentation</vt:lpstr>
      <vt:lpstr>Human activities are responsible for rising concentrations of greenhouse gases</vt:lpstr>
      <vt:lpstr>PowerPoint Presentation</vt:lpstr>
      <vt:lpstr>PowerPoint Presentation</vt:lpstr>
      <vt:lpstr>The Greenhouse Effect: Causes</vt:lpstr>
      <vt:lpstr>Greenhouse Effect vs. Ozone Loss</vt:lpstr>
      <vt:lpstr>Global climate change affects biomes, ecosystems, communities, and populations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warming is changing the global climate</dc:title>
  <dc:creator>Paige Duda</dc:creator>
  <cp:lastModifiedBy>Paige Duda</cp:lastModifiedBy>
  <cp:revision>13</cp:revision>
  <dcterms:created xsi:type="dcterms:W3CDTF">2015-04-21T19:37:44Z</dcterms:created>
  <dcterms:modified xsi:type="dcterms:W3CDTF">2016-04-26T20:04:53Z</dcterms:modified>
</cp:coreProperties>
</file>