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8" r:id="rId2"/>
    <p:sldId id="259"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1EA239-199D-4FCE-A5DC-C3499B5B3B67}"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8D3AFA-35EC-4E60-8A8E-4D49A7A30560}" type="slidenum">
              <a:rPr lang="en-US" smtClean="0"/>
              <a:t>‹#›</a:t>
            </a:fld>
            <a:endParaRPr lang="en-US"/>
          </a:p>
        </p:txBody>
      </p:sp>
    </p:spTree>
    <p:extLst>
      <p:ext uri="{BB962C8B-B14F-4D97-AF65-F5344CB8AC3E}">
        <p14:creationId xmlns:p14="http://schemas.microsoft.com/office/powerpoint/2010/main" val="1625879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EAC33-3AD8-4011-B84D-73A9606A46E5}" type="slidenum">
              <a:rPr lang="en-US" altLang="en-US">
                <a:solidFill>
                  <a:srgbClr val="000000"/>
                </a:solidFill>
              </a:rPr>
              <a:pPr/>
              <a:t>1</a:t>
            </a:fld>
            <a:endParaRPr lang="en-US" altLang="en-US">
              <a:solidFill>
                <a:srgbClr val="000000"/>
              </a:solidFill>
            </a:endParaRPr>
          </a:p>
        </p:txBody>
      </p:sp>
      <p:sp>
        <p:nvSpPr>
          <p:cNvPr id="1124354" name="Rectangle 2"/>
          <p:cNvSpPr>
            <a:spLocks noRot="1" noChangeArrowheads="1" noTextEdit="1"/>
          </p:cNvSpPr>
          <p:nvPr>
            <p:ph type="sldImg"/>
          </p:nvPr>
        </p:nvSpPr>
        <p:spPr>
          <a:ln/>
        </p:spPr>
      </p:sp>
      <p:sp>
        <p:nvSpPr>
          <p:cNvPr id="11243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94748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1A067B-57AE-44A4-8D77-31824517E668}" type="slidenum">
              <a:rPr lang="en-US" altLang="en-US">
                <a:solidFill>
                  <a:srgbClr val="000000"/>
                </a:solidFill>
              </a:rPr>
              <a:pPr/>
              <a:t>2</a:t>
            </a:fld>
            <a:endParaRPr lang="en-US" altLang="en-US">
              <a:solidFill>
                <a:srgbClr val="000000"/>
              </a:solidFill>
            </a:endParaRPr>
          </a:p>
        </p:txBody>
      </p:sp>
      <p:sp>
        <p:nvSpPr>
          <p:cNvPr id="1126402" name="Rectangle 2"/>
          <p:cNvSpPr>
            <a:spLocks noRot="1" noChangeArrowheads="1" noTextEdit="1"/>
          </p:cNvSpPr>
          <p:nvPr>
            <p:ph type="sldImg"/>
          </p:nvPr>
        </p:nvSpPr>
        <p:spPr>
          <a:ln/>
        </p:spPr>
      </p:sp>
      <p:sp>
        <p:nvSpPr>
          <p:cNvPr id="1126403" name="Rectangle 3"/>
          <p:cNvSpPr>
            <a:spLocks noGrp="1" noChangeArrowheads="1"/>
          </p:cNvSpPr>
          <p:nvPr>
            <p:ph type="body" idx="1"/>
          </p:nvPr>
        </p:nvSpPr>
        <p:spPr/>
        <p:txBody>
          <a:bodyPr/>
          <a:lstStyle/>
          <a:p>
            <a:r>
              <a:rPr lang="en-US" altLang="en-US" b="1"/>
              <a:t>Student Misconceptions and Concerns</a:t>
            </a:r>
            <a:endParaRPr lang="en-US" altLang="en-US"/>
          </a:p>
          <a:p>
            <a:r>
              <a:rPr lang="en-US" altLang="en-US"/>
              <a:t>1. The similarities in genotypes and phenotypes among members of a human family are expected and understood by most students. Yet many students have a difficult time extrapolating this knowledge and applying it to the phylogenetic relationships of other groups. The use of genomics to test phylogenetic relationships is an enormously powerful tool for modern systematics, and genomics provides significant support of the other types of evidence for evolution. </a:t>
            </a:r>
          </a:p>
          <a:p>
            <a:endParaRPr lang="en-US" altLang="en-US"/>
          </a:p>
          <a:p>
            <a:r>
              <a:rPr lang="en-US" altLang="en-US" b="1"/>
              <a:t>Teaching Tips</a:t>
            </a:r>
            <a:endParaRPr lang="en-US" altLang="en-US"/>
          </a:p>
          <a:p>
            <a:r>
              <a:rPr lang="en-US" altLang="en-US"/>
              <a:t>1. The first targets of genomics were prokaryotic pathogenic organisms. Consider asking your students in class to suggest why this was a good choice. Students may note that the genomes of these organisms are smaller than eukaryotes and that many of these organisms are of great medical significance.</a:t>
            </a:r>
          </a:p>
          <a:p>
            <a:endParaRPr lang="en-US" altLang="en-US"/>
          </a:p>
        </p:txBody>
      </p:sp>
    </p:spTree>
    <p:extLst>
      <p:ext uri="{BB962C8B-B14F-4D97-AF65-F5344CB8AC3E}">
        <p14:creationId xmlns:p14="http://schemas.microsoft.com/office/powerpoint/2010/main" val="1578063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A7189-B08C-4C68-998A-A7E84FB29735}" type="slidenum">
              <a:rPr lang="en-US" altLang="en-US">
                <a:solidFill>
                  <a:srgbClr val="000000"/>
                </a:solidFill>
              </a:rPr>
              <a:pPr/>
              <a:t>3</a:t>
            </a:fld>
            <a:endParaRPr lang="en-US" altLang="en-US">
              <a:solidFill>
                <a:srgbClr val="000000"/>
              </a:solidFill>
            </a:endParaRPr>
          </a:p>
        </p:txBody>
      </p:sp>
      <p:sp>
        <p:nvSpPr>
          <p:cNvPr id="1128450" name="Rectangle 2"/>
          <p:cNvSpPr>
            <a:spLocks noRot="1" noChangeArrowheads="1" noTextEdit="1"/>
          </p:cNvSpPr>
          <p:nvPr>
            <p:ph type="sldImg"/>
          </p:nvPr>
        </p:nvSpPr>
        <p:spPr>
          <a:ln/>
        </p:spPr>
      </p:sp>
      <p:sp>
        <p:nvSpPr>
          <p:cNvPr id="1128451" name="Rectangle 3"/>
          <p:cNvSpPr>
            <a:spLocks noGrp="1" noChangeArrowheads="1"/>
          </p:cNvSpPr>
          <p:nvPr>
            <p:ph type="body" idx="1"/>
          </p:nvPr>
        </p:nvSpPr>
        <p:spPr/>
        <p:txBody>
          <a:bodyPr/>
          <a:lstStyle/>
          <a:p>
            <a:r>
              <a:rPr lang="en-US" altLang="en-US"/>
              <a:t>Table 12.17 Some Important Completed Genomes.</a:t>
            </a:r>
          </a:p>
          <a:p>
            <a:r>
              <a:rPr lang="en-US" altLang="en-US"/>
              <a:t>This table shows the surprising estimate of 21,000 genes for humans, only 2,000 more than predicted for the nematode </a:t>
            </a:r>
            <a:r>
              <a:rPr lang="en-US" altLang="en-US" i="1"/>
              <a:t>Caenorhabditis elegans</a:t>
            </a:r>
            <a:r>
              <a:rPr lang="en-US" altLang="en-US"/>
              <a:t> and 4,000 fewer than the estimate for a mustard plant. Humans may be able to make a greater number of proteins with a similar number of genes, through alternative splicing mechanisms, for example. While the precise number of different types of transcripts or proteins has not been determined for humans, estimates range from 47,000 to 100,000. </a:t>
            </a:r>
          </a:p>
          <a:p>
            <a:endParaRPr lang="en-US" altLang="en-US"/>
          </a:p>
        </p:txBody>
      </p:sp>
    </p:spTree>
    <p:extLst>
      <p:ext uri="{BB962C8B-B14F-4D97-AF65-F5344CB8AC3E}">
        <p14:creationId xmlns:p14="http://schemas.microsoft.com/office/powerpoint/2010/main" val="77913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24C5B7-B670-497D-A9EB-FC344FE4C316}" type="slidenum">
              <a:rPr lang="en-US" altLang="en-US">
                <a:solidFill>
                  <a:srgbClr val="000000"/>
                </a:solidFill>
              </a:rPr>
              <a:pPr/>
              <a:t>4</a:t>
            </a:fld>
            <a:endParaRPr lang="en-US" altLang="en-US">
              <a:solidFill>
                <a:srgbClr val="000000"/>
              </a:solidFill>
            </a:endParaRPr>
          </a:p>
        </p:txBody>
      </p:sp>
      <p:sp>
        <p:nvSpPr>
          <p:cNvPr id="1138690" name="Rectangle 2"/>
          <p:cNvSpPr>
            <a:spLocks noRot="1" noChangeArrowheads="1" noTextEdit="1"/>
          </p:cNvSpPr>
          <p:nvPr>
            <p:ph type="sldImg"/>
          </p:nvPr>
        </p:nvSpPr>
        <p:spPr>
          <a:ln/>
        </p:spPr>
      </p:sp>
      <p:sp>
        <p:nvSpPr>
          <p:cNvPr id="1138691" name="Rectangle 3"/>
          <p:cNvSpPr>
            <a:spLocks noGrp="1" noChangeArrowheads="1"/>
          </p:cNvSpPr>
          <p:nvPr>
            <p:ph type="body" idx="1"/>
          </p:nvPr>
        </p:nvSpPr>
        <p:spPr/>
        <p:txBody>
          <a:bodyPr/>
          <a:lstStyle/>
          <a:p>
            <a:r>
              <a:rPr lang="en-US" altLang="en-US" b="1"/>
              <a:t>Student Misconceptions and Concerns</a:t>
            </a:r>
            <a:endParaRPr lang="en-US" altLang="en-US"/>
          </a:p>
          <a:p>
            <a:r>
              <a:rPr lang="en-US" altLang="en-US"/>
              <a:t>1. The similarities in genotypes and phenotypes among members of a human family are expected and understood by most students. Yet many students have a difficult time extrapolating this knowledge and applying it to the phylogenetic relationships of other groups. The use of genomics to test phylogenetic relationships is an enormously powerful tool for modern systematics, and genomics provides significant support of the other types of evidence for evolution.</a:t>
            </a:r>
          </a:p>
          <a:p>
            <a:endParaRPr lang="en-US" altLang="en-US"/>
          </a:p>
          <a:p>
            <a:r>
              <a:rPr lang="en-US" altLang="en-US" b="1"/>
              <a:t>Teaching Tips</a:t>
            </a:r>
            <a:endParaRPr lang="en-US" altLang="en-US"/>
          </a:p>
          <a:p>
            <a:r>
              <a:rPr lang="en-US" altLang="en-US"/>
              <a:t>1. Students may enter your course with little appreciation of the scientific questions that remain unanswered. Struggling with the details of what we now know can overwhelm our students, leaving little room to wonder about what is not yet understood. The surprises and questions noted in Modules 12.18–12.21 reveal broad challenges that await the work of our next generation of scientists. Emphasize the many opportunities that exist to resolve unanswered questions, here and throughout your course, as an invitation to future work for students.</a:t>
            </a:r>
          </a:p>
          <a:p>
            <a:endParaRPr lang="en-US" altLang="en-US" b="1"/>
          </a:p>
          <a:p>
            <a:endParaRPr lang="en-US" altLang="en-US"/>
          </a:p>
        </p:txBody>
      </p:sp>
    </p:spTree>
    <p:extLst>
      <p:ext uri="{BB962C8B-B14F-4D97-AF65-F5344CB8AC3E}">
        <p14:creationId xmlns:p14="http://schemas.microsoft.com/office/powerpoint/2010/main" val="4188539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44777" name="Picture 9" descr="art_hires_leopardfront"/>
          <p:cNvPicPr>
            <a:picLocks noChangeAspect="1" noChangeArrowheads="1"/>
          </p:cNvPicPr>
          <p:nvPr userDrawn="1"/>
        </p:nvPicPr>
        <p:blipFill>
          <a:blip r:embed="rId2">
            <a:extLst>
              <a:ext uri="{28A0092B-C50C-407E-A947-70E740481C1C}">
                <a14:useLocalDpi xmlns:a14="http://schemas.microsoft.com/office/drawing/2010/main" val="0"/>
              </a:ext>
            </a:extLst>
          </a:blip>
          <a:srcRect t="40196" b="4932"/>
          <a:stretch>
            <a:fillRect/>
          </a:stretch>
        </p:blipFill>
        <p:spPr bwMode="auto">
          <a:xfrm>
            <a:off x="4234" y="0"/>
            <a:ext cx="12187767" cy="6553200"/>
          </a:xfrm>
          <a:prstGeom prst="rect">
            <a:avLst/>
          </a:prstGeom>
          <a:noFill/>
          <a:extLst>
            <a:ext uri="{909E8E84-426E-40DD-AFC4-6F175D3DCCD1}">
              <a14:hiddenFill xmlns:a14="http://schemas.microsoft.com/office/drawing/2010/main">
                <a:solidFill>
                  <a:srgbClr val="FFFFFF"/>
                </a:solidFill>
              </a14:hiddenFill>
            </a:ext>
          </a:extLst>
        </p:spPr>
      </p:pic>
      <p:sp>
        <p:nvSpPr>
          <p:cNvPr id="544778" name="Rectangle 10"/>
          <p:cNvSpPr>
            <a:spLocks noChangeArrowheads="1"/>
          </p:cNvSpPr>
          <p:nvPr userDrawn="1"/>
        </p:nvSpPr>
        <p:spPr bwMode="auto">
          <a:xfrm>
            <a:off x="1" y="1"/>
            <a:ext cx="12187767" cy="6856413"/>
          </a:xfrm>
          <a:prstGeom prst="rect">
            <a:avLst/>
          </a:prstGeom>
          <a:solidFill>
            <a:schemeClr val="bg1">
              <a:alpha val="64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79" name="Rectangle 11"/>
          <p:cNvSpPr>
            <a:spLocks noChangeArrowheads="1"/>
          </p:cNvSpPr>
          <p:nvPr userDrawn="1"/>
        </p:nvSpPr>
        <p:spPr bwMode="auto">
          <a:xfrm>
            <a:off x="0" y="190501"/>
            <a:ext cx="4362451" cy="1096963"/>
          </a:xfrm>
          <a:prstGeom prst="rect">
            <a:avLst/>
          </a:prstGeom>
          <a:solidFill>
            <a:srgbClr val="F99D28"/>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80" name="Rectangle 12"/>
          <p:cNvSpPr>
            <a:spLocks noChangeArrowheads="1"/>
          </p:cNvSpPr>
          <p:nvPr userDrawn="1"/>
        </p:nvSpPr>
        <p:spPr bwMode="auto">
          <a:xfrm>
            <a:off x="4362451" y="190501"/>
            <a:ext cx="7825316" cy="1096963"/>
          </a:xfrm>
          <a:prstGeom prst="rect">
            <a:avLst/>
          </a:prstGeom>
          <a:solidFill>
            <a:srgbClr val="64888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81" name="Rectangle 13"/>
          <p:cNvSpPr>
            <a:spLocks noChangeArrowheads="1"/>
          </p:cNvSpPr>
          <p:nvPr userDrawn="1"/>
        </p:nvSpPr>
        <p:spPr bwMode="auto">
          <a:xfrm>
            <a:off x="0" y="6126164"/>
            <a:ext cx="12192000" cy="731837"/>
          </a:xfrm>
          <a:prstGeom prst="rect">
            <a:avLst/>
          </a:prstGeom>
          <a:solidFill>
            <a:srgbClr val="F4E06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82" name="Text Box 14"/>
          <p:cNvSpPr txBox="1">
            <a:spLocks noChangeArrowheads="1"/>
          </p:cNvSpPr>
          <p:nvPr userDrawn="1"/>
        </p:nvSpPr>
        <p:spPr bwMode="auto">
          <a:xfrm>
            <a:off x="243418" y="6626226"/>
            <a:ext cx="11700933"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eaLnBrk="0" fontAlgn="base" hangingPunct="0">
              <a:spcBef>
                <a:spcPct val="50000"/>
              </a:spcBef>
              <a:spcAft>
                <a:spcPct val="0"/>
              </a:spcAft>
            </a:pPr>
            <a:r>
              <a:rPr lang="en-US" altLang="en-US" sz="900">
                <a:solidFill>
                  <a:srgbClr val="000000"/>
                </a:solidFill>
                <a:latin typeface="Arial" panose="020B0604020202020204" pitchFamily="34" charset="0"/>
                <a:ea typeface="Geneva" pitchFamily="48" charset="0"/>
                <a:cs typeface="Geneva" pitchFamily="48" charset="0"/>
              </a:rPr>
              <a:t>Copyright © 2009 Pearson Education, Inc.</a:t>
            </a:r>
            <a:endParaRPr lang="en-US" altLang="en-US" sz="2400">
              <a:solidFill>
                <a:srgbClr val="000000"/>
              </a:solidFill>
              <a:latin typeface="Arial" panose="020B0604020202020204" pitchFamily="34" charset="0"/>
              <a:ea typeface="Geneva" pitchFamily="48" charset="0"/>
              <a:cs typeface="Geneva" pitchFamily="48" charset="0"/>
            </a:endParaRPr>
          </a:p>
        </p:txBody>
      </p:sp>
      <p:sp>
        <p:nvSpPr>
          <p:cNvPr id="544783" name="Rectangle 15"/>
          <p:cNvSpPr>
            <a:spLocks noChangeArrowheads="1"/>
          </p:cNvSpPr>
          <p:nvPr userDrawn="1"/>
        </p:nvSpPr>
        <p:spPr bwMode="auto">
          <a:xfrm>
            <a:off x="1" y="1"/>
            <a:ext cx="12187767" cy="155575"/>
          </a:xfrm>
          <a:prstGeom prst="rect">
            <a:avLst/>
          </a:prstGeom>
          <a:solidFill>
            <a:srgbClr val="84A05E"/>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84" name="Rectangle 16"/>
          <p:cNvSpPr>
            <a:spLocks noGrp="1" noChangeArrowheads="1"/>
          </p:cNvSpPr>
          <p:nvPr>
            <p:ph type="subTitle" idx="1"/>
          </p:nvPr>
        </p:nvSpPr>
        <p:spPr>
          <a:xfrm>
            <a:off x="4533901" y="190501"/>
            <a:ext cx="7556500" cy="1096963"/>
          </a:xfrm>
        </p:spPr>
        <p:txBody>
          <a:bodyPr rIns="0" anchor="ctr"/>
          <a:lstStyle>
            <a:lvl1pPr>
              <a:buFont typeface="Wingdings" panose="05000000000000000000" pitchFamily="2" charset="2"/>
              <a:buNone/>
              <a:defRPr sz="5100">
                <a:solidFill>
                  <a:srgbClr val="0060AF"/>
                </a:solidFill>
                <a:latin typeface="Times New Roman" panose="02020603050405020304" pitchFamily="18" charset="0"/>
              </a:defRPr>
            </a:lvl1pPr>
          </a:lstStyle>
          <a:p>
            <a:pPr lvl="0"/>
            <a:r>
              <a:rPr lang="en-US" altLang="en-US" noProof="0" smtClean="0"/>
              <a:t>Click to edit Master subtitle style</a:t>
            </a:r>
          </a:p>
        </p:txBody>
      </p:sp>
      <p:sp>
        <p:nvSpPr>
          <p:cNvPr id="544785" name="Rectangle 17"/>
          <p:cNvSpPr>
            <a:spLocks noGrp="1" noChangeArrowheads="1"/>
          </p:cNvSpPr>
          <p:nvPr>
            <p:ph type="ctrTitle" sz="quarter"/>
          </p:nvPr>
        </p:nvSpPr>
        <p:spPr>
          <a:xfrm>
            <a:off x="243418" y="190501"/>
            <a:ext cx="4119033" cy="1096963"/>
          </a:xfrm>
        </p:spPr>
        <p:txBody>
          <a:bodyPr anchor="ctr"/>
          <a:lstStyle>
            <a:lvl1pPr marL="0" indent="0">
              <a:defRPr sz="5000">
                <a:solidFill>
                  <a:schemeClr val="bg1"/>
                </a:solidFill>
                <a:latin typeface="Arial" panose="020B0604020202020204" pitchFamily="34" charset="0"/>
              </a:defRPr>
            </a:lvl1pPr>
          </a:lstStyle>
          <a:p>
            <a:pPr lvl="0"/>
            <a:r>
              <a:rPr lang="en-US" altLang="en-US" noProof="0" smtClean="0"/>
              <a:t>Click to edit Master title style</a:t>
            </a:r>
          </a:p>
        </p:txBody>
      </p:sp>
      <p:sp>
        <p:nvSpPr>
          <p:cNvPr id="544786" name="Text Box 18"/>
          <p:cNvSpPr txBox="1">
            <a:spLocks noChangeArrowheads="1"/>
          </p:cNvSpPr>
          <p:nvPr userDrawn="1"/>
        </p:nvSpPr>
        <p:spPr bwMode="auto">
          <a:xfrm>
            <a:off x="1" y="5027614"/>
            <a:ext cx="12187767" cy="1004887"/>
          </a:xfrm>
          <a:prstGeom prst="rect">
            <a:avLst/>
          </a:prstGeom>
          <a:solidFill>
            <a:srgbClr val="C2D6B2">
              <a:alpha val="59000"/>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lIns="182880" tIns="0" rIns="0" bIns="0" anchor="ctr"/>
          <a:lstStyle/>
          <a:p>
            <a:pPr eaLnBrk="0" fontAlgn="base" hangingPunct="0">
              <a:spcBef>
                <a:spcPct val="0"/>
              </a:spcBef>
              <a:spcAft>
                <a:spcPct val="0"/>
              </a:spcAft>
            </a:pPr>
            <a:r>
              <a:rPr lang="en-US" altLang="en-US" sz="1800">
                <a:solidFill>
                  <a:srgbClr val="000000"/>
                </a:solidFill>
                <a:latin typeface="Arial Narrow" panose="020B0606020202030204" pitchFamily="34" charset="0"/>
                <a:ea typeface="Geneva" pitchFamily="48" charset="0"/>
                <a:cs typeface="Geneva" pitchFamily="48" charset="0"/>
              </a:rPr>
              <a:t>PowerPoint Lectures for</a:t>
            </a:r>
          </a:p>
          <a:p>
            <a:pPr eaLnBrk="0" fontAlgn="base" hangingPunct="0">
              <a:spcBef>
                <a:spcPct val="0"/>
              </a:spcBef>
              <a:spcAft>
                <a:spcPct val="0"/>
              </a:spcAft>
            </a:pPr>
            <a:r>
              <a:rPr lang="en-US" altLang="en-US" sz="2200" b="1" i="1">
                <a:solidFill>
                  <a:srgbClr val="000000"/>
                </a:solidFill>
                <a:latin typeface="Arial Narrow" panose="020B0606020202030204" pitchFamily="34" charset="0"/>
                <a:ea typeface="Geneva" pitchFamily="48" charset="0"/>
                <a:cs typeface="Geneva" pitchFamily="48" charset="0"/>
              </a:rPr>
              <a:t>Biology: Concepts &amp; Connections, </a:t>
            </a:r>
            <a:r>
              <a:rPr lang="en-US" altLang="en-US" sz="1800" b="1" i="1">
                <a:solidFill>
                  <a:srgbClr val="000000"/>
                </a:solidFill>
                <a:latin typeface="Arial Narrow" panose="020B0606020202030204" pitchFamily="34" charset="0"/>
                <a:ea typeface="Geneva" pitchFamily="48" charset="0"/>
                <a:cs typeface="Geneva" pitchFamily="48" charset="0"/>
              </a:rPr>
              <a:t>Sixth Edition</a:t>
            </a:r>
          </a:p>
          <a:p>
            <a:pPr eaLnBrk="0" fontAlgn="base" hangingPunct="0">
              <a:spcBef>
                <a:spcPct val="0"/>
              </a:spcBef>
              <a:spcAft>
                <a:spcPct val="0"/>
              </a:spcAft>
            </a:pPr>
            <a:r>
              <a:rPr lang="en-US" altLang="en-US" sz="1800" b="1" i="1">
                <a:solidFill>
                  <a:srgbClr val="000000"/>
                </a:solidFill>
                <a:latin typeface="Arial Narrow" panose="020B0606020202030204" pitchFamily="34" charset="0"/>
                <a:ea typeface="Geneva" pitchFamily="48" charset="0"/>
                <a:cs typeface="Geneva" pitchFamily="48" charset="0"/>
              </a:rPr>
              <a:t>Campbell, Reece, Taylor, Simon, and Dickey</a:t>
            </a:r>
            <a:endParaRPr lang="en-US" altLang="en-US" sz="2400">
              <a:solidFill>
                <a:srgbClr val="000000"/>
              </a:solidFill>
              <a:latin typeface="Arial" panose="020B0604020202020204" pitchFamily="34" charset="0"/>
              <a:ea typeface="Geneva" pitchFamily="48" charset="0"/>
              <a:cs typeface="Geneva" pitchFamily="48" charset="0"/>
            </a:endParaRPr>
          </a:p>
        </p:txBody>
      </p:sp>
      <p:sp>
        <p:nvSpPr>
          <p:cNvPr id="544787" name="Rectangle 19"/>
          <p:cNvSpPr>
            <a:spLocks noChangeArrowheads="1"/>
          </p:cNvSpPr>
          <p:nvPr userDrawn="1"/>
        </p:nvSpPr>
        <p:spPr bwMode="auto">
          <a:xfrm>
            <a:off x="0" y="6122989"/>
            <a:ext cx="12192000" cy="109537"/>
          </a:xfrm>
          <a:prstGeom prst="rect">
            <a:avLst/>
          </a:prstGeom>
          <a:solidFill>
            <a:srgbClr val="F4CA2F"/>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Tree>
    <p:extLst>
      <p:ext uri="{BB962C8B-B14F-4D97-AF65-F5344CB8AC3E}">
        <p14:creationId xmlns:p14="http://schemas.microsoft.com/office/powerpoint/2010/main" val="1564756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2926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9118" y="182563"/>
            <a:ext cx="2925233" cy="61706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3418" y="182563"/>
            <a:ext cx="8572500" cy="6170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223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83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638093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3417" y="1279525"/>
            <a:ext cx="5748867" cy="507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484" y="1279525"/>
            <a:ext cx="5748867" cy="507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8350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238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4721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468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42525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871401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43751" name="Rectangle 7"/>
          <p:cNvSpPr>
            <a:spLocks noGrp="1" noChangeArrowheads="1"/>
          </p:cNvSpPr>
          <p:nvPr>
            <p:ph type="title"/>
          </p:nvPr>
        </p:nvSpPr>
        <p:spPr bwMode="auto">
          <a:xfrm>
            <a:off x="243418" y="182564"/>
            <a:ext cx="11700933"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543752" name="Rectangle 8"/>
          <p:cNvSpPr>
            <a:spLocks noGrp="1" noChangeArrowheads="1"/>
          </p:cNvSpPr>
          <p:nvPr>
            <p:ph type="body" idx="1"/>
          </p:nvPr>
        </p:nvSpPr>
        <p:spPr bwMode="auto">
          <a:xfrm>
            <a:off x="243418" y="1279525"/>
            <a:ext cx="11700933" cy="507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13716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2506833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450850" indent="-450850" algn="l" rtl="0" fontAlgn="base">
        <a:lnSpc>
          <a:spcPct val="90000"/>
        </a:lnSpc>
        <a:spcBef>
          <a:spcPct val="0"/>
        </a:spcBef>
        <a:spcAft>
          <a:spcPct val="0"/>
        </a:spcAft>
        <a:defRPr sz="3000" b="1" kern="1200">
          <a:solidFill>
            <a:schemeClr val="tx2"/>
          </a:solidFill>
          <a:latin typeface="+mj-lt"/>
          <a:ea typeface="+mj-ea"/>
          <a:cs typeface="+mj-cs"/>
        </a:defRPr>
      </a:lvl1pPr>
      <a:lvl2pPr marL="4508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2pPr>
      <a:lvl3pPr marL="4508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3pPr>
      <a:lvl4pPr marL="4508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4pPr>
      <a:lvl5pPr marL="4508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5pPr>
      <a:lvl6pPr marL="9080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6pPr>
      <a:lvl7pPr marL="13652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7pPr>
      <a:lvl8pPr marL="18224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8pPr>
      <a:lvl9pPr marL="22796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9pPr>
    </p:titleStyle>
    <p:bodyStyle>
      <a:lvl1pPr algn="l" rtl="0" fontAlgn="base">
        <a:spcBef>
          <a:spcPct val="45000"/>
        </a:spcBef>
        <a:spcAft>
          <a:spcPct val="20000"/>
        </a:spcAft>
        <a:buClr>
          <a:schemeClr val="tx2"/>
        </a:buClr>
        <a:buFont typeface="Wingdings" panose="05000000000000000000" pitchFamily="2" charset="2"/>
        <a:buChar char="§"/>
        <a:defRPr sz="2800" kern="1200">
          <a:solidFill>
            <a:schemeClr val="tx1"/>
          </a:solidFill>
          <a:latin typeface="+mn-lt"/>
          <a:ea typeface="+mn-ea"/>
          <a:cs typeface="+mn-cs"/>
        </a:defRPr>
      </a:lvl1pPr>
      <a:lvl2pPr marL="798513" indent="-341313" algn="l" rtl="0" fontAlgn="base">
        <a:spcBef>
          <a:spcPct val="45000"/>
        </a:spcBef>
        <a:spcAft>
          <a:spcPct val="20000"/>
        </a:spcAft>
        <a:buClr>
          <a:schemeClr val="tx2"/>
        </a:buClr>
        <a:buFont typeface="Wingdings" panose="05000000000000000000" pitchFamily="2" charset="2"/>
        <a:buChar char="§"/>
        <a:defRPr sz="2400" kern="1200">
          <a:solidFill>
            <a:schemeClr val="tx1"/>
          </a:solidFill>
          <a:latin typeface="+mn-lt"/>
          <a:ea typeface="+mn-ea"/>
          <a:cs typeface="+mn-cs"/>
        </a:defRPr>
      </a:lvl2pPr>
      <a:lvl3pPr marL="1485900" indent="-339725" algn="l" rtl="0" fontAlgn="base">
        <a:spcBef>
          <a:spcPct val="45000"/>
        </a:spcBef>
        <a:spcAft>
          <a:spcPct val="20000"/>
        </a:spcAft>
        <a:buClr>
          <a:schemeClr val="tx2"/>
        </a:buClr>
        <a:buFont typeface="Wingdings" panose="05000000000000000000" pitchFamily="2" charset="2"/>
        <a:buChar char="§"/>
        <a:defRPr sz="2000" kern="1200">
          <a:solidFill>
            <a:schemeClr val="tx1"/>
          </a:solidFill>
          <a:latin typeface="+mn-lt"/>
          <a:ea typeface="+mn-ea"/>
          <a:cs typeface="+mn-cs"/>
        </a:defRPr>
      </a:lvl3pPr>
      <a:lvl4pPr marL="2176463" indent="-347663" algn="l" rtl="0" fontAlgn="base">
        <a:spcBef>
          <a:spcPct val="45000"/>
        </a:spcBef>
        <a:spcAft>
          <a:spcPct val="20000"/>
        </a:spcAft>
        <a:buClr>
          <a:schemeClr val="tx2"/>
        </a:buClr>
        <a:buFont typeface="Wingdings" panose="05000000000000000000" pitchFamily="2" charset="2"/>
        <a:buChar char="§"/>
        <a:defRPr sz="2000" kern="1200">
          <a:solidFill>
            <a:schemeClr val="tx1"/>
          </a:solidFill>
          <a:latin typeface="+mn-lt"/>
          <a:ea typeface="+mn-ea"/>
          <a:cs typeface="+mn-cs"/>
        </a:defRPr>
      </a:lvl4pPr>
      <a:lvl5pPr marL="2859088" indent="-347663" algn="l" rtl="0" fontAlgn="base">
        <a:spcBef>
          <a:spcPct val="45000"/>
        </a:spcBef>
        <a:spcAft>
          <a:spcPct val="20000"/>
        </a:spcAft>
        <a:buClr>
          <a:schemeClr val="tx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Program%20Files/TurningPoint/2003/Questions.html"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hyperlink" Target="/../../Program%20Files/TurningPoint/2003/Questions.html"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hyperlink" Target="/../../Program%20Files/TurningPoint/2003/Question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330" name="Rectangle 2"/>
          <p:cNvSpPr>
            <a:spLocks noGrp="1" noChangeArrowheads="1"/>
          </p:cNvSpPr>
          <p:nvPr>
            <p:ph type="body" idx="1"/>
          </p:nvPr>
        </p:nvSpPr>
        <p:spPr>
          <a:xfrm>
            <a:off x="1822450" y="1263650"/>
            <a:ext cx="8534400" cy="914400"/>
          </a:xfrm>
        </p:spPr>
        <p:txBody>
          <a:bodyPr/>
          <a:lstStyle/>
          <a:p>
            <a:pPr algn="ctr">
              <a:buFont typeface="Wingdings" panose="05000000000000000000" pitchFamily="2" charset="2"/>
              <a:buNone/>
            </a:pPr>
            <a:r>
              <a:rPr lang="en-US" altLang="en-US" sz="4400"/>
              <a:t>GENOMICS</a:t>
            </a:r>
          </a:p>
        </p:txBody>
      </p:sp>
      <p:sp>
        <p:nvSpPr>
          <p:cNvPr id="1123331" name="Line 3"/>
          <p:cNvSpPr>
            <a:spLocks noChangeShapeType="1"/>
          </p:cNvSpPr>
          <p:nvPr/>
        </p:nvSpPr>
        <p:spPr bwMode="auto">
          <a:xfrm>
            <a:off x="1706563" y="1106488"/>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123332" name="Line 4"/>
          <p:cNvSpPr>
            <a:spLocks noChangeShapeType="1"/>
          </p:cNvSpPr>
          <p:nvPr/>
        </p:nvSpPr>
        <p:spPr bwMode="auto">
          <a:xfrm>
            <a:off x="1706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123333" name="Text Box 5"/>
          <p:cNvSpPr txBox="1">
            <a:spLocks noChangeArrowheads="1"/>
          </p:cNvSpPr>
          <p:nvPr/>
        </p:nvSpPr>
        <p:spPr bwMode="auto">
          <a:xfrm>
            <a:off x="1706563" y="6626226"/>
            <a:ext cx="8775700"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eaLnBrk="0" fontAlgn="base" hangingPunct="0">
              <a:spcBef>
                <a:spcPct val="50000"/>
              </a:spcBef>
              <a:spcAft>
                <a:spcPct val="0"/>
              </a:spcAft>
            </a:pPr>
            <a:r>
              <a:rPr lang="en-US" altLang="en-US" sz="900">
                <a:solidFill>
                  <a:srgbClr val="000000"/>
                </a:solidFill>
                <a:latin typeface="Arial" panose="020B0604020202020204" pitchFamily="34" charset="0"/>
                <a:ea typeface="Geneva" pitchFamily="48" charset="0"/>
                <a:cs typeface="Geneva" pitchFamily="48" charset="0"/>
              </a:rPr>
              <a:t>Copyright © 2009 Pearson Education, Inc.</a:t>
            </a:r>
            <a:endParaRPr lang="en-US" altLang="en-US" sz="2400">
              <a:solidFill>
                <a:srgbClr val="000000"/>
              </a:solidFill>
              <a:latin typeface="Arial" panose="020B0604020202020204" pitchFamily="34" charset="0"/>
              <a:ea typeface="Geneva" pitchFamily="48" charset="0"/>
              <a:cs typeface="Geneva" pitchFamily="48" charset="0"/>
            </a:endParaRPr>
          </a:p>
        </p:txBody>
      </p:sp>
    </p:spTree>
    <p:extLst>
      <p:ext uri="{BB962C8B-B14F-4D97-AF65-F5344CB8AC3E}">
        <p14:creationId xmlns:p14="http://schemas.microsoft.com/office/powerpoint/2010/main" val="1136892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a:xfrm>
            <a:off x="537882" y="192088"/>
            <a:ext cx="9690382" cy="914400"/>
          </a:xfrm>
        </p:spPr>
        <p:txBody>
          <a:bodyPr/>
          <a:lstStyle/>
          <a:p>
            <a:pPr marL="1011238" indent="-1011238"/>
            <a:r>
              <a:rPr lang="en-US" altLang="en-US" sz="4000" dirty="0" smtClean="0"/>
              <a:t>Genomics</a:t>
            </a:r>
            <a:endParaRPr lang="en-US" altLang="en-US" sz="4000" dirty="0"/>
          </a:p>
        </p:txBody>
      </p:sp>
      <p:sp>
        <p:nvSpPr>
          <p:cNvPr id="1125379" name="Rectangle 3"/>
          <p:cNvSpPr>
            <a:spLocks noGrp="1" noChangeArrowheads="1"/>
          </p:cNvSpPr>
          <p:nvPr>
            <p:ph type="body" idx="1"/>
          </p:nvPr>
        </p:nvSpPr>
        <p:spPr>
          <a:xfrm>
            <a:off x="537882" y="1317625"/>
            <a:ext cx="9557031" cy="5232400"/>
          </a:xfrm>
        </p:spPr>
        <p:txBody>
          <a:bodyPr/>
          <a:lstStyle/>
          <a:p>
            <a:pPr marL="460375" lvl="1" indent="-346075">
              <a:spcBef>
                <a:spcPct val="30000"/>
              </a:spcBef>
            </a:pPr>
            <a:r>
              <a:rPr lang="en-US" altLang="en-US" sz="2800" b="1" dirty="0"/>
              <a:t>Genomics</a:t>
            </a:r>
            <a:r>
              <a:rPr lang="en-US" altLang="en-US" sz="2800" dirty="0"/>
              <a:t> is the study of an organism’s complete set of genes and their interactions</a:t>
            </a:r>
            <a:endParaRPr lang="en-US" altLang="en-US" dirty="0"/>
          </a:p>
          <a:p>
            <a:pPr marL="1146175" lvl="2" indent="-347663">
              <a:spcBef>
                <a:spcPct val="30000"/>
              </a:spcBef>
              <a:buFontTx/>
              <a:buChar char="–"/>
            </a:pPr>
            <a:r>
              <a:rPr lang="en-US" altLang="en-US" sz="2400" dirty="0"/>
              <a:t>Initial studies focused on prokaryotic genomes</a:t>
            </a:r>
          </a:p>
          <a:p>
            <a:pPr marL="1146175" lvl="2" indent="-347663">
              <a:spcBef>
                <a:spcPct val="30000"/>
              </a:spcBef>
              <a:buFontTx/>
              <a:buChar char="–"/>
            </a:pPr>
            <a:r>
              <a:rPr lang="en-US" altLang="en-US" sz="2400" dirty="0"/>
              <a:t>Many eukaryotic genomes have since been investigated</a:t>
            </a:r>
          </a:p>
          <a:p>
            <a:pPr marL="460375" lvl="1" indent="-346075">
              <a:spcBef>
                <a:spcPct val="30000"/>
              </a:spcBef>
            </a:pPr>
            <a:r>
              <a:rPr lang="en-US" altLang="en-US" sz="2800" dirty="0"/>
              <a:t>Evolutionary </a:t>
            </a:r>
            <a:r>
              <a:rPr lang="en-US" altLang="en-US" sz="2800" dirty="0" smtClean="0"/>
              <a:t>relationships</a:t>
            </a:r>
            <a:endParaRPr lang="en-US" altLang="en-US" dirty="0"/>
          </a:p>
          <a:p>
            <a:pPr marL="1146175" lvl="2" indent="-347663">
              <a:spcBef>
                <a:spcPct val="30000"/>
              </a:spcBef>
              <a:buFontTx/>
              <a:buChar char="–"/>
            </a:pPr>
            <a:r>
              <a:rPr lang="en-US" altLang="en-US" sz="2400" dirty="0"/>
              <a:t>Genomic studies showed a </a:t>
            </a:r>
            <a:r>
              <a:rPr lang="en-US" altLang="en-US" sz="2400" b="1" dirty="0"/>
              <a:t>96% similarity </a:t>
            </a:r>
            <a:r>
              <a:rPr lang="en-US" altLang="en-US" sz="2400" dirty="0"/>
              <a:t>in DNA sequences between chimpanzees and humans</a:t>
            </a:r>
          </a:p>
          <a:p>
            <a:pPr marL="1146175" lvl="2" indent="-347663">
              <a:spcBef>
                <a:spcPct val="30000"/>
              </a:spcBef>
              <a:buFontTx/>
              <a:buChar char="–"/>
            </a:pPr>
            <a:r>
              <a:rPr lang="en-US" altLang="en-US" sz="2400" dirty="0"/>
              <a:t>Functions of human disease-causing </a:t>
            </a:r>
            <a:r>
              <a:rPr lang="en-US" altLang="en-US" sz="2400" dirty="0" smtClean="0"/>
              <a:t>genes</a:t>
            </a:r>
            <a:endParaRPr lang="en-US" altLang="en-US" dirty="0"/>
          </a:p>
        </p:txBody>
      </p:sp>
      <p:sp>
        <p:nvSpPr>
          <p:cNvPr id="1125380" name="FlagCount" hidden="1">
            <a:hlinkClick r:id="rId4"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altLang="en-US" sz="1400" b="1">
                <a:solidFill>
                  <a:srgbClr val="000000"/>
                </a:solidFill>
              </a:rPr>
              <a:t>0</a:t>
            </a:r>
          </a:p>
        </p:txBody>
      </p:sp>
      <p:sp>
        <p:nvSpPr>
          <p:cNvPr id="1125381" name="Line 5"/>
          <p:cNvSpPr>
            <a:spLocks noChangeShapeType="1"/>
          </p:cNvSpPr>
          <p:nvPr/>
        </p:nvSpPr>
        <p:spPr bwMode="auto">
          <a:xfrm>
            <a:off x="537881" y="1106488"/>
            <a:ext cx="9864763"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125382" name="Line 6"/>
          <p:cNvSpPr>
            <a:spLocks noChangeShapeType="1"/>
          </p:cNvSpPr>
          <p:nvPr/>
        </p:nvSpPr>
        <p:spPr bwMode="auto">
          <a:xfrm>
            <a:off x="1706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125383" name="Text Box 7"/>
          <p:cNvSpPr txBox="1">
            <a:spLocks noChangeArrowheads="1"/>
          </p:cNvSpPr>
          <p:nvPr/>
        </p:nvSpPr>
        <p:spPr bwMode="auto">
          <a:xfrm>
            <a:off x="1706563" y="6626226"/>
            <a:ext cx="8775700"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eaLnBrk="0" fontAlgn="base" hangingPunct="0">
              <a:spcBef>
                <a:spcPct val="50000"/>
              </a:spcBef>
              <a:spcAft>
                <a:spcPct val="0"/>
              </a:spcAft>
            </a:pPr>
            <a:r>
              <a:rPr lang="en-US" altLang="en-US" sz="900">
                <a:solidFill>
                  <a:srgbClr val="000000"/>
                </a:solidFill>
                <a:latin typeface="Arial" panose="020B0604020202020204" pitchFamily="34" charset="0"/>
                <a:ea typeface="Geneva" pitchFamily="48" charset="0"/>
                <a:cs typeface="Geneva" pitchFamily="48" charset="0"/>
              </a:rPr>
              <a:t>Copyright © 2009 Pearson Education, Inc.</a:t>
            </a:r>
            <a:endParaRPr lang="en-US" altLang="en-US" sz="2400">
              <a:solidFill>
                <a:srgbClr val="000000"/>
              </a:solidFill>
              <a:latin typeface="Arial" panose="020B0604020202020204" pitchFamily="34" charset="0"/>
              <a:ea typeface="Geneva" pitchFamily="48" charset="0"/>
              <a:cs typeface="Geneva" pitchFamily="48" charset="0"/>
            </a:endParaRPr>
          </a:p>
        </p:txBody>
      </p:sp>
    </p:spTree>
    <p:custDataLst>
      <p:tags r:id="rId1"/>
    </p:custDataLst>
    <p:extLst>
      <p:ext uri="{BB962C8B-B14F-4D97-AF65-F5344CB8AC3E}">
        <p14:creationId xmlns:p14="http://schemas.microsoft.com/office/powerpoint/2010/main" val="278469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53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53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53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53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5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8" name="FlagCount" hidden="1">
            <a:hlinkClick r:id="rId4"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altLang="en-US" sz="1400" b="1">
                <a:solidFill>
                  <a:srgbClr val="000000"/>
                </a:solidFill>
              </a:rPr>
              <a:t>0</a:t>
            </a:r>
          </a:p>
        </p:txBody>
      </p:sp>
      <p:pic>
        <p:nvPicPr>
          <p:cNvPr id="1127432" name="Picture 8" descr="12_17_CompGenomes_T-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974" y="441065"/>
            <a:ext cx="10650071" cy="592746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529480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6" name="Rectangle 2"/>
          <p:cNvSpPr>
            <a:spLocks noGrp="1" noChangeArrowheads="1"/>
          </p:cNvSpPr>
          <p:nvPr>
            <p:ph type="title"/>
          </p:nvPr>
        </p:nvSpPr>
        <p:spPr>
          <a:xfrm>
            <a:off x="414936" y="428102"/>
            <a:ext cx="8543925" cy="1033575"/>
          </a:xfrm>
        </p:spPr>
        <p:txBody>
          <a:bodyPr/>
          <a:lstStyle/>
          <a:p>
            <a:pPr marL="1000125" indent="-1000125"/>
            <a:r>
              <a:rPr lang="en-US" altLang="en-US" sz="4000" dirty="0" smtClean="0"/>
              <a:t>Genomes </a:t>
            </a:r>
            <a:r>
              <a:rPr lang="en-US" altLang="en-US" sz="4000" dirty="0"/>
              <a:t>hold clues to </a:t>
            </a:r>
            <a:r>
              <a:rPr lang="en-US" altLang="en-US" sz="4000" dirty="0" smtClean="0"/>
              <a:t>evolution</a:t>
            </a:r>
            <a:endParaRPr lang="en-US" altLang="en-US" sz="4000" dirty="0"/>
          </a:p>
        </p:txBody>
      </p:sp>
      <p:sp>
        <p:nvSpPr>
          <p:cNvPr id="1137667" name="Rectangle 3"/>
          <p:cNvSpPr>
            <a:spLocks noGrp="1" noChangeArrowheads="1"/>
          </p:cNvSpPr>
          <p:nvPr>
            <p:ph type="body" idx="1"/>
          </p:nvPr>
        </p:nvSpPr>
        <p:spPr>
          <a:xfrm>
            <a:off x="414936" y="1461677"/>
            <a:ext cx="10428772" cy="4764088"/>
          </a:xfrm>
        </p:spPr>
        <p:txBody>
          <a:bodyPr/>
          <a:lstStyle/>
          <a:p>
            <a:pPr marL="460375" lvl="1" indent="-346075">
              <a:lnSpc>
                <a:spcPct val="90000"/>
              </a:lnSpc>
              <a:spcBef>
                <a:spcPct val="30000"/>
              </a:spcBef>
            </a:pPr>
            <a:r>
              <a:rPr lang="en-US" altLang="en-US" sz="2800" dirty="0"/>
              <a:t>Comparisons of human and chimp genomes</a:t>
            </a:r>
            <a:endParaRPr lang="en-US" altLang="en-US" sz="2000" dirty="0"/>
          </a:p>
          <a:p>
            <a:pPr marL="1146175" lvl="2" indent="-347663">
              <a:lnSpc>
                <a:spcPct val="90000"/>
              </a:lnSpc>
              <a:spcBef>
                <a:spcPct val="30000"/>
              </a:spcBef>
              <a:buFontTx/>
              <a:buChar char="–"/>
            </a:pPr>
            <a:r>
              <a:rPr lang="en-US" altLang="en-US" sz="2800" dirty="0"/>
              <a:t>Differ by 1.2% in single-base substitutions</a:t>
            </a:r>
          </a:p>
          <a:p>
            <a:pPr marL="1146175" lvl="2" indent="-347663">
              <a:lnSpc>
                <a:spcPct val="90000"/>
              </a:lnSpc>
              <a:spcBef>
                <a:spcPct val="30000"/>
              </a:spcBef>
              <a:buFontTx/>
              <a:buChar char="–"/>
            </a:pPr>
            <a:r>
              <a:rPr lang="en-US" altLang="en-US" sz="2800" dirty="0"/>
              <a:t>Differ by 2.7% in insertions and deletions of larger DNA sequences</a:t>
            </a:r>
          </a:p>
          <a:p>
            <a:pPr marL="1146175" lvl="2" indent="-347663">
              <a:lnSpc>
                <a:spcPct val="90000"/>
              </a:lnSpc>
              <a:spcBef>
                <a:spcPct val="30000"/>
              </a:spcBef>
              <a:buFontTx/>
              <a:buChar char="–"/>
            </a:pPr>
            <a:r>
              <a:rPr lang="en-US" altLang="en-US" sz="2800" dirty="0" smtClean="0"/>
              <a:t>Genes </a:t>
            </a:r>
            <a:r>
              <a:rPr lang="en-US" altLang="en-US" sz="2800" dirty="0"/>
              <a:t>showing rapid evolution in humans</a:t>
            </a:r>
          </a:p>
          <a:p>
            <a:pPr marL="1820863" lvl="3" indent="-336550">
              <a:lnSpc>
                <a:spcPct val="90000"/>
              </a:lnSpc>
              <a:spcBef>
                <a:spcPct val="30000"/>
              </a:spcBef>
              <a:buFontTx/>
              <a:buChar char="–"/>
            </a:pPr>
            <a:r>
              <a:rPr lang="en-US" altLang="en-US" sz="2400" dirty="0"/>
              <a:t>Genes for defense against malaria and tuberculosis</a:t>
            </a:r>
          </a:p>
          <a:p>
            <a:pPr marL="1820863" lvl="3" indent="-336550">
              <a:lnSpc>
                <a:spcPct val="90000"/>
              </a:lnSpc>
              <a:spcBef>
                <a:spcPct val="30000"/>
              </a:spcBef>
              <a:buFontTx/>
              <a:buChar char="–"/>
            </a:pPr>
            <a:r>
              <a:rPr lang="en-US" altLang="en-US" sz="2400" dirty="0"/>
              <a:t>Gene regulating brain size</a:t>
            </a:r>
          </a:p>
          <a:p>
            <a:pPr marL="1820863" lvl="3" indent="-336550">
              <a:lnSpc>
                <a:spcPct val="90000"/>
              </a:lnSpc>
              <a:spcBef>
                <a:spcPct val="30000"/>
              </a:spcBef>
              <a:buFontTx/>
              <a:buChar char="–"/>
            </a:pPr>
            <a:r>
              <a:rPr lang="en-US" altLang="en-US" sz="2400" i="1" dirty="0"/>
              <a:t>FOXP2</a:t>
            </a:r>
            <a:r>
              <a:rPr lang="en-US" altLang="en-US" sz="2400" dirty="0"/>
              <a:t> gene involved with speech and vocalization</a:t>
            </a:r>
            <a:endParaRPr lang="en-US" altLang="en-US" dirty="0"/>
          </a:p>
        </p:txBody>
      </p:sp>
      <p:sp>
        <p:nvSpPr>
          <p:cNvPr id="1137668" name="FlagCount" hidden="1">
            <a:hlinkClick r:id="rId4"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altLang="en-US" sz="1400" b="1">
                <a:solidFill>
                  <a:srgbClr val="000000"/>
                </a:solidFill>
              </a:rPr>
              <a:t>0</a:t>
            </a:r>
          </a:p>
        </p:txBody>
      </p:sp>
      <p:sp>
        <p:nvSpPr>
          <p:cNvPr id="1137669" name="Line 5"/>
          <p:cNvSpPr>
            <a:spLocks noChangeShapeType="1"/>
          </p:cNvSpPr>
          <p:nvPr/>
        </p:nvSpPr>
        <p:spPr bwMode="auto">
          <a:xfrm>
            <a:off x="414936" y="1186404"/>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137670" name="Line 6"/>
          <p:cNvSpPr>
            <a:spLocks noChangeShapeType="1"/>
          </p:cNvSpPr>
          <p:nvPr/>
        </p:nvSpPr>
        <p:spPr bwMode="auto">
          <a:xfrm>
            <a:off x="1706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137671" name="Text Box 7"/>
          <p:cNvSpPr txBox="1">
            <a:spLocks noChangeArrowheads="1"/>
          </p:cNvSpPr>
          <p:nvPr/>
        </p:nvSpPr>
        <p:spPr bwMode="auto">
          <a:xfrm>
            <a:off x="1706563" y="6626226"/>
            <a:ext cx="8775700"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eaLnBrk="0" fontAlgn="base" hangingPunct="0">
              <a:spcBef>
                <a:spcPct val="50000"/>
              </a:spcBef>
              <a:spcAft>
                <a:spcPct val="0"/>
              </a:spcAft>
            </a:pPr>
            <a:r>
              <a:rPr lang="en-US" altLang="en-US" sz="900">
                <a:solidFill>
                  <a:srgbClr val="000000"/>
                </a:solidFill>
                <a:latin typeface="Arial" panose="020B0604020202020204" pitchFamily="34" charset="0"/>
                <a:ea typeface="Geneva" pitchFamily="48" charset="0"/>
                <a:cs typeface="Geneva" pitchFamily="48" charset="0"/>
              </a:rPr>
              <a:t>Copyright © 2009 Pearson Education, Inc.</a:t>
            </a:r>
            <a:endParaRPr lang="en-US" altLang="en-US" sz="2400">
              <a:solidFill>
                <a:srgbClr val="000000"/>
              </a:solidFill>
              <a:latin typeface="Arial" panose="020B0604020202020204" pitchFamily="34" charset="0"/>
              <a:ea typeface="Geneva" pitchFamily="48" charset="0"/>
              <a:cs typeface="Geneva" pitchFamily="48" charset="0"/>
            </a:endParaRPr>
          </a:p>
        </p:txBody>
      </p:sp>
    </p:spTree>
    <p:custDataLst>
      <p:tags r:id="rId1"/>
    </p:custDataLst>
    <p:extLst>
      <p:ext uri="{BB962C8B-B14F-4D97-AF65-F5344CB8AC3E}">
        <p14:creationId xmlns:p14="http://schemas.microsoft.com/office/powerpoint/2010/main" val="135528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7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76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76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376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376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376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376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BTEXT" val=""/>
</p:tagLst>
</file>

<file path=ppt/tags/tag2.xml><?xml version="1.0" encoding="utf-8"?>
<p:tagLst xmlns:a="http://schemas.openxmlformats.org/drawingml/2006/main" xmlns:r="http://schemas.openxmlformats.org/officeDocument/2006/relationships" xmlns:p="http://schemas.openxmlformats.org/presentationml/2006/main">
  <p:tag name="TBTEXT" val=""/>
</p:tagLst>
</file>

<file path=ppt/tags/tag3.xml><?xml version="1.0" encoding="utf-8"?>
<p:tagLst xmlns:a="http://schemas.openxmlformats.org/drawingml/2006/main" xmlns:r="http://schemas.openxmlformats.org/officeDocument/2006/relationships" xmlns:p="http://schemas.openxmlformats.org/presentationml/2006/main">
  <p:tag name="TBTEXT" val=""/>
</p:tagLst>
</file>

<file path=ppt/theme/theme1.xml><?xml version="1.0" encoding="utf-8"?>
<a:theme xmlns:a="http://schemas.openxmlformats.org/drawingml/2006/main" name="1_CC4eActiveLectureQuestions">
  <a:themeElements>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fontScheme name="1_CC4eActiveLectureQuestions">
      <a:majorFont>
        <a:latin typeface="Times New Roman"/>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CC4eActiveLectur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C4eActiveLectureQuesti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C4eActiveLectureQuesti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C4eActiveLectureQuesti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C4eActiveLectureQuesti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C4eActiveLectureQuestion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C4eActiveLectureQuesti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C4eActiveLectureQuesti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C4eActiveLectureQuesti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C4eActiveLectureQuesti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C4eActiveLectureQuesti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C4eActiveLectureQuestions 13">
        <a:dk1>
          <a:srgbClr val="000000"/>
        </a:dk1>
        <a:lt1>
          <a:srgbClr val="FFFFFF"/>
        </a:lt1>
        <a:dk2>
          <a:srgbClr val="005472"/>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4">
        <a:dk1>
          <a:srgbClr val="000000"/>
        </a:dk1>
        <a:lt1>
          <a:srgbClr val="FFFFFF"/>
        </a:lt1>
        <a:dk2>
          <a:srgbClr val="333399"/>
        </a:dk2>
        <a:lt2>
          <a:srgbClr val="000000"/>
        </a:lt2>
        <a:accent1>
          <a:srgbClr val="B7DAB8"/>
        </a:accent1>
        <a:accent2>
          <a:srgbClr val="005472"/>
        </a:accent2>
        <a:accent3>
          <a:srgbClr val="FFFFFF"/>
        </a:accent3>
        <a:accent4>
          <a:srgbClr val="000000"/>
        </a:accent4>
        <a:accent5>
          <a:srgbClr val="D8EAD8"/>
        </a:accent5>
        <a:accent6>
          <a:srgbClr val="004B6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530</Words>
  <Application>Microsoft Office PowerPoint</Application>
  <PresentationFormat>Widescreen</PresentationFormat>
  <Paragraphs>38</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Arial Narrow</vt:lpstr>
      <vt:lpstr>Calibri</vt:lpstr>
      <vt:lpstr>Geneva</vt:lpstr>
      <vt:lpstr>Tahoma</vt:lpstr>
      <vt:lpstr>Times New Roman</vt:lpstr>
      <vt:lpstr>Wingdings</vt:lpstr>
      <vt:lpstr>1_CC4eActiveLectureQuestions</vt:lpstr>
      <vt:lpstr>PowerPoint Presentation</vt:lpstr>
      <vt:lpstr>Genomics</vt:lpstr>
      <vt:lpstr>PowerPoint Presentation</vt:lpstr>
      <vt:lpstr>Genomes hold clues to evolution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Duda</dc:creator>
  <cp:lastModifiedBy>Paige Duda</cp:lastModifiedBy>
  <cp:revision>2</cp:revision>
  <dcterms:created xsi:type="dcterms:W3CDTF">2016-01-15T20:34:58Z</dcterms:created>
  <dcterms:modified xsi:type="dcterms:W3CDTF">2016-01-15T20:36:14Z</dcterms:modified>
</cp:coreProperties>
</file>