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
  </p:notesMasterIdLst>
  <p:sldIdLst>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9FE682-22CF-4D83-BA49-B2F9E5433086}" type="datetimeFigureOut">
              <a:rPr lang="en-US" smtClean="0"/>
              <a:t>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809E67-495F-4250-89CF-4CB29AC14E94}" type="slidenum">
              <a:rPr lang="en-US" smtClean="0"/>
              <a:t>‹#›</a:t>
            </a:fld>
            <a:endParaRPr lang="en-US"/>
          </a:p>
        </p:txBody>
      </p:sp>
    </p:spTree>
    <p:extLst>
      <p:ext uri="{BB962C8B-B14F-4D97-AF65-F5344CB8AC3E}">
        <p14:creationId xmlns:p14="http://schemas.microsoft.com/office/powerpoint/2010/main" val="29361982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ACA47-A58A-4291-9167-E70766C33500}" type="slidenum">
              <a:rPr lang="en-US" altLang="en-US">
                <a:solidFill>
                  <a:srgbClr val="000000"/>
                </a:solidFill>
              </a:rPr>
              <a:pPr/>
              <a:t>1</a:t>
            </a:fld>
            <a:endParaRPr lang="en-US" altLang="en-US">
              <a:solidFill>
                <a:srgbClr val="000000"/>
              </a:solidFill>
            </a:endParaRPr>
          </a:p>
        </p:txBody>
      </p:sp>
      <p:sp>
        <p:nvSpPr>
          <p:cNvPr id="905218" name="Rectangle 2"/>
          <p:cNvSpPr>
            <a:spLocks noRot="1" noChangeArrowheads="1" noTextEdit="1"/>
          </p:cNvSpPr>
          <p:nvPr>
            <p:ph type="sldImg"/>
          </p:nvPr>
        </p:nvSpPr>
        <p:spPr>
          <a:ln/>
        </p:spPr>
      </p:sp>
      <p:sp>
        <p:nvSpPr>
          <p:cNvPr id="905219" name="Rectangle 3"/>
          <p:cNvSpPr>
            <a:spLocks noGrp="1" noChangeArrowheads="1"/>
          </p:cNvSpPr>
          <p:nvPr>
            <p:ph type="body" idx="1"/>
          </p:nvPr>
        </p:nvSpPr>
        <p:spPr/>
        <p:txBody>
          <a:bodyPr/>
          <a:lstStyle/>
          <a:p>
            <a:r>
              <a:rPr lang="en-US" altLang="en-US"/>
              <a:t>At the present time, gene therapy methods supply a functional allele but do not replace the defective one. Most currently used vectors promote random integration of  a therapeutic allele into a chromosome, so the location may be far from the defective allele. The production of the functional gene product alleviates the disease symptoms.</a:t>
            </a:r>
          </a:p>
          <a:p>
            <a:endParaRPr lang="en-US" altLang="en-US"/>
          </a:p>
          <a:p>
            <a:r>
              <a:rPr lang="en-US" altLang="en-US" b="1"/>
              <a:t>Student Misconceptions and Concerns</a:t>
            </a:r>
          </a:p>
          <a:p>
            <a:r>
              <a:rPr lang="en-US" altLang="en-US"/>
              <a:t>1. The genetic engineering of organisms can be controversial, creating various degrees of social unease and resistance. Yet, many debates about scientific issues are confused by misinformation. This provides an opportunity for you to assign students to take a position on such issues and support their arguments with accurate research. Students might debate whether a food or drug made from GM/transgenic organisms should be labeled as such, or discuss the risks and advantages of producing GM organisms. </a:t>
            </a:r>
          </a:p>
          <a:p>
            <a:r>
              <a:rPr lang="en-US" altLang="en-US"/>
              <a:t>2. The fact that the technologies described in this chapter can be used to swap genes between prokaryotes and eukaryotes reveals the fundamental similarities in genetic mechanisms shared by all forms of life. This very strong evidence of common descent provides proof of evolution that may be missed by your students.</a:t>
            </a:r>
          </a:p>
          <a:p>
            <a:endParaRPr lang="en-US" altLang="en-US"/>
          </a:p>
          <a:p>
            <a:r>
              <a:rPr lang="en-US" altLang="en-US" b="1"/>
              <a:t>Teaching Tips</a:t>
            </a:r>
            <a:endParaRPr lang="en-US" altLang="en-US"/>
          </a:p>
          <a:p>
            <a:r>
              <a:rPr lang="en-US" altLang="en-US"/>
              <a:t>1. As gene therapy technology expands, our ability to modify the genome in human embryos through </a:t>
            </a:r>
            <a:r>
              <a:rPr lang="en-US" altLang="en-US" i="1"/>
              <a:t>in vitro </a:t>
            </a:r>
            <a:r>
              <a:rPr lang="en-US" altLang="en-US"/>
              <a:t>fertilization permits genetic modification at the earliest stages of life. Future generations of humans, like our crops today, may include those with and without a genetically modified ancestry. The benefits and challenges of these technologies raise issues many students have never considered. Our students, and the generations soon to follow, will face the potential of directed human evolution.</a:t>
            </a:r>
          </a:p>
          <a:p>
            <a:r>
              <a:rPr lang="en-US" altLang="en-US"/>
              <a:t>    </a:t>
            </a:r>
          </a:p>
        </p:txBody>
      </p:sp>
    </p:spTree>
    <p:extLst>
      <p:ext uri="{BB962C8B-B14F-4D97-AF65-F5344CB8AC3E}">
        <p14:creationId xmlns:p14="http://schemas.microsoft.com/office/powerpoint/2010/main" val="2746177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BD378F-2628-4A07-8B2B-A6A8577C35AF}" type="slidenum">
              <a:rPr lang="en-US" altLang="en-US">
                <a:solidFill>
                  <a:srgbClr val="000000"/>
                </a:solidFill>
              </a:rPr>
              <a:pPr/>
              <a:t>2</a:t>
            </a:fld>
            <a:endParaRPr lang="en-US" altLang="en-US">
              <a:solidFill>
                <a:srgbClr val="000000"/>
              </a:solidFill>
            </a:endParaRPr>
          </a:p>
        </p:txBody>
      </p:sp>
      <p:sp>
        <p:nvSpPr>
          <p:cNvPr id="1153026" name="Rectangle 2"/>
          <p:cNvSpPr>
            <a:spLocks noRot="1" noChangeArrowheads="1" noTextEdit="1"/>
          </p:cNvSpPr>
          <p:nvPr>
            <p:ph type="sldImg"/>
          </p:nvPr>
        </p:nvSpPr>
        <p:spPr>
          <a:ln/>
        </p:spPr>
      </p:sp>
      <p:sp>
        <p:nvSpPr>
          <p:cNvPr id="1153027" name="Rectangle 3"/>
          <p:cNvSpPr>
            <a:spLocks noGrp="1" noChangeArrowheads="1"/>
          </p:cNvSpPr>
          <p:nvPr>
            <p:ph type="body" idx="1"/>
          </p:nvPr>
        </p:nvSpPr>
        <p:spPr/>
        <p:txBody>
          <a:bodyPr/>
          <a:lstStyle/>
          <a:p>
            <a:r>
              <a:rPr lang="en-US" altLang="en-US"/>
              <a:t>In 1993, a gene therapy trial in the United States on three infants with SCID showed that the functional allele could be delivered to blood-forming umbilical cord stem cells and that those cells would repopulate the bone marrow when returned to the patient. Unfortunately, the stem cells did not generate a large enough population to completely alleviate the disease. In 2002, a group of Italian physicians achieved success with two SCID patients, treated at 7 and 30 months of age. Their approach was to reduce the population of bone marrow stem cells through chemical treatment prior to providing stem cells with the functional allele. The genetically corrected cells were able to substantially repopulate the bone marrow as a result. Both patients are healthy and growing and developing normally. </a:t>
            </a:r>
          </a:p>
          <a:p>
            <a:endParaRPr lang="en-US" altLang="en-US"/>
          </a:p>
          <a:p>
            <a:r>
              <a:rPr lang="en-US" altLang="en-US" b="1"/>
              <a:t>Student Misconceptions and Concerns</a:t>
            </a:r>
          </a:p>
          <a:p>
            <a:r>
              <a:rPr lang="en-US" altLang="en-US"/>
              <a:t>1. The genetic engineering of organisms can be controversial, creating various degrees of social unease and resistance. Yet, many debates about scientific issues are confused by misinformation. This provides an opportunity for you to assign students to take a position on such issues and support their arguments with accurate research. Students might debate whether a food or drug made from GM/transgenic organisms should be labeled as such, or discuss the risks and advantages of producing GM organisms. </a:t>
            </a:r>
          </a:p>
          <a:p>
            <a:r>
              <a:rPr lang="en-US" altLang="en-US"/>
              <a:t>2. The fact that the technologies described in this chapter can be used to swap genes between prokaryotes and eukaryotes reveals the fundamental similarities in genetic mechanisms shared by all forms of life. This very strong evidence of common descent provides proof of evolution that may be missed by your students.</a:t>
            </a:r>
          </a:p>
          <a:p>
            <a:endParaRPr lang="en-US" altLang="en-US"/>
          </a:p>
          <a:p>
            <a:r>
              <a:rPr lang="en-US" altLang="en-US" b="1"/>
              <a:t>Teaching Tips</a:t>
            </a:r>
          </a:p>
          <a:p>
            <a:r>
              <a:rPr lang="en-US" altLang="en-US"/>
              <a:t>1. As gene therapy technology expands, our ability to modify the genome in human embryos through </a:t>
            </a:r>
            <a:r>
              <a:rPr lang="en-US" altLang="en-US" i="1"/>
              <a:t>in vitro </a:t>
            </a:r>
            <a:r>
              <a:rPr lang="en-US" altLang="en-US"/>
              <a:t>fertilization permits genetic modification at the earliest stages of life. Future generations of humans, like our crops today, may include those with and without a genetically modified ancestry. The benefits and challenges of these technologies raise issues many students have never considered. Our students, and the generations soon to follow, will face the potential of directed human evolution.</a:t>
            </a:r>
          </a:p>
          <a:p>
            <a:endParaRPr lang="en-US" altLang="en-US"/>
          </a:p>
        </p:txBody>
      </p:sp>
    </p:spTree>
    <p:extLst>
      <p:ext uri="{BB962C8B-B14F-4D97-AF65-F5344CB8AC3E}">
        <p14:creationId xmlns:p14="http://schemas.microsoft.com/office/powerpoint/2010/main" val="32416819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02458B-6F48-460F-8328-821A731DB437}" type="slidenum">
              <a:rPr lang="en-US" altLang="en-US">
                <a:solidFill>
                  <a:srgbClr val="000000"/>
                </a:solidFill>
              </a:rPr>
              <a:pPr/>
              <a:t>3</a:t>
            </a:fld>
            <a:endParaRPr lang="en-US" altLang="en-US">
              <a:solidFill>
                <a:srgbClr val="000000"/>
              </a:solidFill>
            </a:endParaRPr>
          </a:p>
        </p:txBody>
      </p:sp>
      <p:sp>
        <p:nvSpPr>
          <p:cNvPr id="1091586" name="Rectangle 2"/>
          <p:cNvSpPr>
            <a:spLocks noRot="1" noChangeArrowheads="1" noTextEdit="1"/>
          </p:cNvSpPr>
          <p:nvPr>
            <p:ph type="sldImg"/>
          </p:nvPr>
        </p:nvSpPr>
        <p:spPr>
          <a:ln/>
        </p:spPr>
      </p:sp>
      <p:sp>
        <p:nvSpPr>
          <p:cNvPr id="1091587" name="Rectangle 3"/>
          <p:cNvSpPr>
            <a:spLocks noGrp="1" noChangeArrowheads="1"/>
          </p:cNvSpPr>
          <p:nvPr>
            <p:ph type="body" idx="1"/>
          </p:nvPr>
        </p:nvSpPr>
        <p:spPr/>
        <p:txBody>
          <a:bodyPr/>
          <a:lstStyle/>
          <a:p>
            <a:r>
              <a:rPr lang="en-US" altLang="en-US"/>
              <a:t>Figure 12.10 One type of gene therapy procedure.</a:t>
            </a:r>
          </a:p>
          <a:p>
            <a:endParaRPr lang="en-US" altLang="en-US"/>
          </a:p>
          <a:p>
            <a:endParaRPr lang="en-US" altLang="en-US"/>
          </a:p>
        </p:txBody>
      </p:sp>
    </p:spTree>
    <p:extLst>
      <p:ext uri="{BB962C8B-B14F-4D97-AF65-F5344CB8AC3E}">
        <p14:creationId xmlns:p14="http://schemas.microsoft.com/office/powerpoint/2010/main" val="3850256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253BB-1101-42B7-B40D-CE5E566705A0}" type="slidenum">
              <a:rPr lang="en-US" altLang="en-US">
                <a:solidFill>
                  <a:srgbClr val="000000"/>
                </a:solidFill>
              </a:rPr>
              <a:pPr/>
              <a:t>4</a:t>
            </a:fld>
            <a:endParaRPr lang="en-US" altLang="en-US">
              <a:solidFill>
                <a:srgbClr val="000000"/>
              </a:solidFill>
            </a:endParaRPr>
          </a:p>
        </p:txBody>
      </p:sp>
      <p:sp>
        <p:nvSpPr>
          <p:cNvPr id="1093634" name="Rectangle 2"/>
          <p:cNvSpPr>
            <a:spLocks noRot="1" noChangeArrowheads="1" noTextEdit="1"/>
          </p:cNvSpPr>
          <p:nvPr>
            <p:ph type="sldImg"/>
          </p:nvPr>
        </p:nvSpPr>
        <p:spPr>
          <a:ln/>
        </p:spPr>
      </p:sp>
      <p:sp>
        <p:nvSpPr>
          <p:cNvPr id="10936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0518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AAEA52-BDFD-4108-BB58-1FDF693CD377}" type="slidenum">
              <a:rPr lang="en-US" altLang="en-US">
                <a:solidFill>
                  <a:srgbClr val="000000"/>
                </a:solidFill>
              </a:rPr>
              <a:pPr/>
              <a:t>5</a:t>
            </a:fld>
            <a:endParaRPr lang="en-US" altLang="en-US">
              <a:solidFill>
                <a:srgbClr val="000000"/>
              </a:solidFill>
            </a:endParaRPr>
          </a:p>
        </p:txBody>
      </p:sp>
      <p:sp>
        <p:nvSpPr>
          <p:cNvPr id="1095682" name="Rectangle 2"/>
          <p:cNvSpPr>
            <a:spLocks noRot="1" noChangeArrowheads="1" noTextEdit="1"/>
          </p:cNvSpPr>
          <p:nvPr>
            <p:ph type="sldImg"/>
          </p:nvPr>
        </p:nvSpPr>
        <p:spPr>
          <a:ln/>
        </p:spPr>
      </p:sp>
      <p:sp>
        <p:nvSpPr>
          <p:cNvPr id="1095683" name="Rectangle 3"/>
          <p:cNvSpPr>
            <a:spLocks noGrp="1" noChangeArrowheads="1"/>
          </p:cNvSpPr>
          <p:nvPr>
            <p:ph type="body" idx="1"/>
          </p:nvPr>
        </p:nvSpPr>
        <p:spPr/>
        <p:txBody>
          <a:bodyPr/>
          <a:lstStyle/>
          <a:p>
            <a:r>
              <a:rPr lang="en-US" altLang="en-US"/>
              <a:t>For BLAST Animation DNA Fingerprinting, go to Animation and Video Files.</a:t>
            </a:r>
          </a:p>
          <a:p>
            <a:endParaRPr lang="en-US" altLang="en-US"/>
          </a:p>
          <a:p>
            <a:r>
              <a:rPr lang="en-US" altLang="en-US" b="1"/>
              <a:t>Student Misconceptions and Concerns</a:t>
            </a:r>
          </a:p>
          <a:p>
            <a:r>
              <a:rPr lang="en-US" altLang="en-US"/>
              <a:t>1. Television programs might lead some students to expect DNA profiling to be quick and easy. Ask students to consider why DNA profiling actually takes many days or weeks to complete.</a:t>
            </a:r>
          </a:p>
          <a:p>
            <a:endParaRPr lang="en-US" altLang="en-US"/>
          </a:p>
          <a:p>
            <a:r>
              <a:rPr lang="en-US" altLang="en-US" b="1"/>
              <a:t>Teaching Tips</a:t>
            </a:r>
            <a:endParaRPr lang="en-US" altLang="en-US"/>
          </a:p>
          <a:p>
            <a:r>
              <a:rPr lang="en-US" altLang="en-US"/>
              <a:t>1. Figure 12.11 describes the general steps of DNA profiling. This overview is a useful reference to employ while the details of each step are discussed. </a:t>
            </a:r>
          </a:p>
          <a:p>
            <a:endParaRPr lang="en-US" altLang="en-US"/>
          </a:p>
          <a:p>
            <a:endParaRPr lang="en-US" altLang="en-US"/>
          </a:p>
        </p:txBody>
      </p:sp>
    </p:spTree>
    <p:extLst>
      <p:ext uri="{BB962C8B-B14F-4D97-AF65-F5344CB8AC3E}">
        <p14:creationId xmlns:p14="http://schemas.microsoft.com/office/powerpoint/2010/main" val="3178833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18E35-3527-44A8-B93A-1961132D7C5A}" type="slidenum">
              <a:rPr lang="en-US" altLang="en-US">
                <a:solidFill>
                  <a:srgbClr val="000000"/>
                </a:solidFill>
              </a:rPr>
              <a:pPr/>
              <a:t>6</a:t>
            </a:fld>
            <a:endParaRPr lang="en-US" altLang="en-US">
              <a:solidFill>
                <a:srgbClr val="000000"/>
              </a:solidFill>
            </a:endParaRPr>
          </a:p>
        </p:txBody>
      </p:sp>
      <p:sp>
        <p:nvSpPr>
          <p:cNvPr id="1097730" name="Rectangle 2"/>
          <p:cNvSpPr>
            <a:spLocks noRot="1" noChangeArrowheads="1" noTextEdit="1"/>
          </p:cNvSpPr>
          <p:nvPr>
            <p:ph type="sldImg"/>
          </p:nvPr>
        </p:nvSpPr>
        <p:spPr>
          <a:ln/>
        </p:spPr>
      </p:sp>
      <p:sp>
        <p:nvSpPr>
          <p:cNvPr id="1097731" name="Rectangle 3"/>
          <p:cNvSpPr>
            <a:spLocks noGrp="1" noChangeArrowheads="1"/>
          </p:cNvSpPr>
          <p:nvPr>
            <p:ph type="body" idx="1"/>
          </p:nvPr>
        </p:nvSpPr>
        <p:spPr/>
        <p:txBody>
          <a:bodyPr/>
          <a:lstStyle/>
          <a:p>
            <a:pPr marL="228600" indent="-228600"/>
            <a:r>
              <a:rPr lang="en-US" altLang="en-US"/>
              <a:t>Figure 12.11 An overview of DNA fingerprinting.</a:t>
            </a:r>
          </a:p>
          <a:p>
            <a:pPr marL="228600" indent="-228600"/>
            <a:r>
              <a:rPr lang="en-US" altLang="en-US"/>
              <a:t>This figure shows the process of DNA profiling (also called DNA fingerprinting).</a:t>
            </a:r>
          </a:p>
          <a:p>
            <a:pPr marL="228600" indent="-228600">
              <a:buFontTx/>
              <a:buAutoNum type="arabicPeriod"/>
            </a:pPr>
            <a:r>
              <a:rPr lang="en-US" altLang="en-US"/>
              <a:t>DNA is isolated. </a:t>
            </a:r>
          </a:p>
          <a:p>
            <a:pPr marL="228600" indent="-228600">
              <a:buFontTx/>
              <a:buAutoNum type="arabicPeriod"/>
            </a:pPr>
            <a:r>
              <a:rPr lang="en-US" altLang="en-US"/>
              <a:t>DNA is amplified by polymerase chain reaction (see Module 12.12).</a:t>
            </a:r>
          </a:p>
          <a:p>
            <a:pPr marL="228600" indent="-228600">
              <a:buFontTx/>
              <a:buAutoNum type="arabicPeriod"/>
            </a:pPr>
            <a:r>
              <a:rPr lang="en-US" altLang="en-US"/>
              <a:t>The amplified fragments are compared by agarose gel electrophoresis (see Module 12.13).</a:t>
            </a:r>
          </a:p>
          <a:p>
            <a:pPr marL="228600" indent="-228600"/>
            <a:endParaRPr lang="en-US" altLang="en-US"/>
          </a:p>
        </p:txBody>
      </p:sp>
    </p:spTree>
    <p:extLst>
      <p:ext uri="{BB962C8B-B14F-4D97-AF65-F5344CB8AC3E}">
        <p14:creationId xmlns:p14="http://schemas.microsoft.com/office/powerpoint/2010/main" val="13640026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44777" name="Picture 9" descr="art_hires_leopardfront"/>
          <p:cNvPicPr>
            <a:picLocks noChangeAspect="1" noChangeArrowheads="1"/>
          </p:cNvPicPr>
          <p:nvPr userDrawn="1"/>
        </p:nvPicPr>
        <p:blipFill>
          <a:blip r:embed="rId2">
            <a:extLst>
              <a:ext uri="{28A0092B-C50C-407E-A947-70E740481C1C}">
                <a14:useLocalDpi xmlns:a14="http://schemas.microsoft.com/office/drawing/2010/main" val="0"/>
              </a:ext>
            </a:extLst>
          </a:blip>
          <a:srcRect t="40196" b="4932"/>
          <a:stretch>
            <a:fillRect/>
          </a:stretch>
        </p:blipFill>
        <p:spPr bwMode="auto">
          <a:xfrm>
            <a:off x="4234" y="0"/>
            <a:ext cx="12187767" cy="6553200"/>
          </a:xfrm>
          <a:prstGeom prst="rect">
            <a:avLst/>
          </a:prstGeom>
          <a:noFill/>
          <a:extLst>
            <a:ext uri="{909E8E84-426E-40DD-AFC4-6F175D3DCCD1}">
              <a14:hiddenFill xmlns:a14="http://schemas.microsoft.com/office/drawing/2010/main">
                <a:solidFill>
                  <a:srgbClr val="FFFFFF"/>
                </a:solidFill>
              </a14:hiddenFill>
            </a:ext>
          </a:extLst>
        </p:spPr>
      </p:pic>
      <p:sp>
        <p:nvSpPr>
          <p:cNvPr id="544778" name="Rectangle 10"/>
          <p:cNvSpPr>
            <a:spLocks noChangeArrowheads="1"/>
          </p:cNvSpPr>
          <p:nvPr userDrawn="1"/>
        </p:nvSpPr>
        <p:spPr bwMode="auto">
          <a:xfrm>
            <a:off x="1" y="1"/>
            <a:ext cx="12187767" cy="6856413"/>
          </a:xfrm>
          <a:prstGeom prst="rect">
            <a:avLst/>
          </a:prstGeom>
          <a:solidFill>
            <a:schemeClr val="bg1">
              <a:alpha val="64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79" name="Rectangle 11"/>
          <p:cNvSpPr>
            <a:spLocks noChangeArrowheads="1"/>
          </p:cNvSpPr>
          <p:nvPr userDrawn="1"/>
        </p:nvSpPr>
        <p:spPr bwMode="auto">
          <a:xfrm>
            <a:off x="0" y="190501"/>
            <a:ext cx="4362451" cy="1096963"/>
          </a:xfrm>
          <a:prstGeom prst="rect">
            <a:avLst/>
          </a:prstGeom>
          <a:solidFill>
            <a:srgbClr val="F99D28"/>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0" name="Rectangle 12"/>
          <p:cNvSpPr>
            <a:spLocks noChangeArrowheads="1"/>
          </p:cNvSpPr>
          <p:nvPr userDrawn="1"/>
        </p:nvSpPr>
        <p:spPr bwMode="auto">
          <a:xfrm>
            <a:off x="4362451" y="190501"/>
            <a:ext cx="7825316" cy="1096963"/>
          </a:xfrm>
          <a:prstGeom prst="rect">
            <a:avLst/>
          </a:prstGeom>
          <a:solidFill>
            <a:srgbClr val="64888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1" name="Rectangle 13"/>
          <p:cNvSpPr>
            <a:spLocks noChangeArrowheads="1"/>
          </p:cNvSpPr>
          <p:nvPr userDrawn="1"/>
        </p:nvSpPr>
        <p:spPr bwMode="auto">
          <a:xfrm>
            <a:off x="0" y="6126164"/>
            <a:ext cx="12192000" cy="731837"/>
          </a:xfrm>
          <a:prstGeom prst="rect">
            <a:avLst/>
          </a:prstGeom>
          <a:solidFill>
            <a:srgbClr val="F4E06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2" name="Text Box 14"/>
          <p:cNvSpPr txBox="1">
            <a:spLocks noChangeArrowheads="1"/>
          </p:cNvSpPr>
          <p:nvPr userDrawn="1"/>
        </p:nvSpPr>
        <p:spPr bwMode="auto">
          <a:xfrm>
            <a:off x="243418" y="6626226"/>
            <a:ext cx="11700933"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ea typeface="Geneva" pitchFamily="48" charset="0"/>
                <a:cs typeface="Geneva" pitchFamily="48" charset="0"/>
              </a:rPr>
              <a:t>Copyright © 2009 Pearson Education, Inc.</a:t>
            </a:r>
            <a:endParaRPr lang="en-US" altLang="en-US" sz="2400">
              <a:solidFill>
                <a:srgbClr val="000000"/>
              </a:solidFill>
              <a:latin typeface="Arial" panose="020B0604020202020204" pitchFamily="34" charset="0"/>
              <a:ea typeface="Geneva" pitchFamily="48" charset="0"/>
              <a:cs typeface="Geneva" pitchFamily="48" charset="0"/>
            </a:endParaRPr>
          </a:p>
        </p:txBody>
      </p:sp>
      <p:sp>
        <p:nvSpPr>
          <p:cNvPr id="544783" name="Rectangle 15"/>
          <p:cNvSpPr>
            <a:spLocks noChangeArrowheads="1"/>
          </p:cNvSpPr>
          <p:nvPr userDrawn="1"/>
        </p:nvSpPr>
        <p:spPr bwMode="auto">
          <a:xfrm>
            <a:off x="1" y="1"/>
            <a:ext cx="12187767" cy="155575"/>
          </a:xfrm>
          <a:prstGeom prst="rect">
            <a:avLst/>
          </a:prstGeom>
          <a:solidFill>
            <a:srgbClr val="84A05E"/>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4" name="Rectangle 16"/>
          <p:cNvSpPr>
            <a:spLocks noGrp="1" noChangeArrowheads="1"/>
          </p:cNvSpPr>
          <p:nvPr>
            <p:ph type="subTitle" idx="1"/>
          </p:nvPr>
        </p:nvSpPr>
        <p:spPr>
          <a:xfrm>
            <a:off x="4533901" y="190501"/>
            <a:ext cx="7556500" cy="1096963"/>
          </a:xfrm>
        </p:spPr>
        <p:txBody>
          <a:bodyPr rIns="0" anchor="ctr"/>
          <a:lstStyle>
            <a:lvl1pPr>
              <a:buFont typeface="Wingdings" panose="05000000000000000000" pitchFamily="2" charset="2"/>
              <a:buNone/>
              <a:defRPr sz="5100">
                <a:solidFill>
                  <a:srgbClr val="0060AF"/>
                </a:solidFill>
                <a:latin typeface="Times New Roman" panose="02020603050405020304" pitchFamily="18" charset="0"/>
              </a:defRPr>
            </a:lvl1pPr>
          </a:lstStyle>
          <a:p>
            <a:pPr lvl="0"/>
            <a:r>
              <a:rPr lang="en-US" altLang="en-US" noProof="0" smtClean="0"/>
              <a:t>Click to edit Master subtitle style</a:t>
            </a:r>
          </a:p>
        </p:txBody>
      </p:sp>
      <p:sp>
        <p:nvSpPr>
          <p:cNvPr id="544785" name="Rectangle 17"/>
          <p:cNvSpPr>
            <a:spLocks noGrp="1" noChangeArrowheads="1"/>
          </p:cNvSpPr>
          <p:nvPr>
            <p:ph type="ctrTitle" sz="quarter"/>
          </p:nvPr>
        </p:nvSpPr>
        <p:spPr>
          <a:xfrm>
            <a:off x="243418" y="190501"/>
            <a:ext cx="4119033" cy="1096963"/>
          </a:xfrm>
        </p:spPr>
        <p:txBody>
          <a:bodyPr anchor="ctr"/>
          <a:lstStyle>
            <a:lvl1pPr marL="0" indent="0">
              <a:defRPr sz="5000">
                <a:solidFill>
                  <a:schemeClr val="bg1"/>
                </a:solidFill>
                <a:latin typeface="Arial" panose="020B0604020202020204" pitchFamily="34" charset="0"/>
              </a:defRPr>
            </a:lvl1pPr>
          </a:lstStyle>
          <a:p>
            <a:pPr lvl="0"/>
            <a:r>
              <a:rPr lang="en-US" altLang="en-US" noProof="0" smtClean="0"/>
              <a:t>Click to edit Master title style</a:t>
            </a:r>
          </a:p>
        </p:txBody>
      </p:sp>
      <p:sp>
        <p:nvSpPr>
          <p:cNvPr id="544786" name="Text Box 18"/>
          <p:cNvSpPr txBox="1">
            <a:spLocks noChangeArrowheads="1"/>
          </p:cNvSpPr>
          <p:nvPr userDrawn="1"/>
        </p:nvSpPr>
        <p:spPr bwMode="auto">
          <a:xfrm>
            <a:off x="1" y="5027614"/>
            <a:ext cx="12187767" cy="1004887"/>
          </a:xfrm>
          <a:prstGeom prst="rect">
            <a:avLst/>
          </a:prstGeom>
          <a:solidFill>
            <a:srgbClr val="C2D6B2">
              <a:alpha val="59000"/>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lIns="182880" tIns="0" rIns="0" bIns="0" anchor="ctr"/>
          <a:lstStyle/>
          <a:p>
            <a:pPr eaLnBrk="0" fontAlgn="base" hangingPunct="0">
              <a:spcBef>
                <a:spcPct val="0"/>
              </a:spcBef>
              <a:spcAft>
                <a:spcPct val="0"/>
              </a:spcAft>
            </a:pPr>
            <a:r>
              <a:rPr lang="en-US" altLang="en-US" sz="1800">
                <a:solidFill>
                  <a:srgbClr val="000000"/>
                </a:solidFill>
                <a:latin typeface="Arial Narrow" panose="020B0606020202030204" pitchFamily="34" charset="0"/>
                <a:ea typeface="Geneva" pitchFamily="48" charset="0"/>
                <a:cs typeface="Geneva" pitchFamily="48" charset="0"/>
              </a:rPr>
              <a:t>PowerPoint Lectures for</a:t>
            </a:r>
          </a:p>
          <a:p>
            <a:pPr eaLnBrk="0" fontAlgn="base" hangingPunct="0">
              <a:spcBef>
                <a:spcPct val="0"/>
              </a:spcBef>
              <a:spcAft>
                <a:spcPct val="0"/>
              </a:spcAft>
            </a:pPr>
            <a:r>
              <a:rPr lang="en-US" altLang="en-US" sz="2200" b="1" i="1">
                <a:solidFill>
                  <a:srgbClr val="000000"/>
                </a:solidFill>
                <a:latin typeface="Arial Narrow" panose="020B0606020202030204" pitchFamily="34" charset="0"/>
                <a:ea typeface="Geneva" pitchFamily="48" charset="0"/>
                <a:cs typeface="Geneva" pitchFamily="48" charset="0"/>
              </a:rPr>
              <a:t>Biology: Concepts &amp; Connections, </a:t>
            </a:r>
            <a:r>
              <a:rPr lang="en-US" altLang="en-US" sz="1800" b="1" i="1">
                <a:solidFill>
                  <a:srgbClr val="000000"/>
                </a:solidFill>
                <a:latin typeface="Arial Narrow" panose="020B0606020202030204" pitchFamily="34" charset="0"/>
                <a:ea typeface="Geneva" pitchFamily="48" charset="0"/>
                <a:cs typeface="Geneva" pitchFamily="48" charset="0"/>
              </a:rPr>
              <a:t>Sixth Edition</a:t>
            </a:r>
          </a:p>
          <a:p>
            <a:pPr eaLnBrk="0" fontAlgn="base" hangingPunct="0">
              <a:spcBef>
                <a:spcPct val="0"/>
              </a:spcBef>
              <a:spcAft>
                <a:spcPct val="0"/>
              </a:spcAft>
            </a:pPr>
            <a:r>
              <a:rPr lang="en-US" altLang="en-US" sz="1800" b="1" i="1">
                <a:solidFill>
                  <a:srgbClr val="000000"/>
                </a:solidFill>
                <a:latin typeface="Arial Narrow" panose="020B0606020202030204" pitchFamily="34" charset="0"/>
                <a:ea typeface="Geneva" pitchFamily="48" charset="0"/>
                <a:cs typeface="Geneva" pitchFamily="48" charset="0"/>
              </a:rPr>
              <a:t>Campbell, Reece, Taylor, Simon, and Dickey</a:t>
            </a:r>
            <a:endParaRPr lang="en-US" altLang="en-US" sz="2400">
              <a:solidFill>
                <a:srgbClr val="000000"/>
              </a:solidFill>
              <a:latin typeface="Arial" panose="020B0604020202020204" pitchFamily="34" charset="0"/>
              <a:ea typeface="Geneva" pitchFamily="48" charset="0"/>
              <a:cs typeface="Geneva" pitchFamily="48" charset="0"/>
            </a:endParaRPr>
          </a:p>
        </p:txBody>
      </p:sp>
      <p:sp>
        <p:nvSpPr>
          <p:cNvPr id="544787" name="Rectangle 19"/>
          <p:cNvSpPr>
            <a:spLocks noChangeArrowheads="1"/>
          </p:cNvSpPr>
          <p:nvPr userDrawn="1"/>
        </p:nvSpPr>
        <p:spPr bwMode="auto">
          <a:xfrm>
            <a:off x="0" y="6122989"/>
            <a:ext cx="12192000" cy="109537"/>
          </a:xfrm>
          <a:prstGeom prst="rect">
            <a:avLst/>
          </a:prstGeom>
          <a:solidFill>
            <a:srgbClr val="F4CA2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Tree>
    <p:extLst>
      <p:ext uri="{BB962C8B-B14F-4D97-AF65-F5344CB8AC3E}">
        <p14:creationId xmlns:p14="http://schemas.microsoft.com/office/powerpoint/2010/main" val="24320596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5017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9118" y="182563"/>
            <a:ext cx="2925233" cy="61706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418" y="182563"/>
            <a:ext cx="8572500" cy="6170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638133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44777" name="Picture 9" descr="art_hires_leopardfront"/>
          <p:cNvPicPr>
            <a:picLocks noChangeAspect="1" noChangeArrowheads="1"/>
          </p:cNvPicPr>
          <p:nvPr userDrawn="1"/>
        </p:nvPicPr>
        <p:blipFill>
          <a:blip r:embed="rId2">
            <a:extLst>
              <a:ext uri="{28A0092B-C50C-407E-A947-70E740481C1C}">
                <a14:useLocalDpi xmlns:a14="http://schemas.microsoft.com/office/drawing/2010/main" val="0"/>
              </a:ext>
            </a:extLst>
          </a:blip>
          <a:srcRect t="40196" b="4932"/>
          <a:stretch>
            <a:fillRect/>
          </a:stretch>
        </p:blipFill>
        <p:spPr bwMode="auto">
          <a:xfrm>
            <a:off x="4234" y="0"/>
            <a:ext cx="12187767" cy="6553200"/>
          </a:xfrm>
          <a:prstGeom prst="rect">
            <a:avLst/>
          </a:prstGeom>
          <a:noFill/>
          <a:extLst>
            <a:ext uri="{909E8E84-426E-40DD-AFC4-6F175D3DCCD1}">
              <a14:hiddenFill xmlns:a14="http://schemas.microsoft.com/office/drawing/2010/main">
                <a:solidFill>
                  <a:srgbClr val="FFFFFF"/>
                </a:solidFill>
              </a14:hiddenFill>
            </a:ext>
          </a:extLst>
        </p:spPr>
      </p:pic>
      <p:sp>
        <p:nvSpPr>
          <p:cNvPr id="544778" name="Rectangle 10"/>
          <p:cNvSpPr>
            <a:spLocks noChangeArrowheads="1"/>
          </p:cNvSpPr>
          <p:nvPr userDrawn="1"/>
        </p:nvSpPr>
        <p:spPr bwMode="auto">
          <a:xfrm>
            <a:off x="1" y="1"/>
            <a:ext cx="12187767" cy="6856413"/>
          </a:xfrm>
          <a:prstGeom prst="rect">
            <a:avLst/>
          </a:prstGeom>
          <a:solidFill>
            <a:schemeClr val="bg1">
              <a:alpha val="64999"/>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79" name="Rectangle 11"/>
          <p:cNvSpPr>
            <a:spLocks noChangeArrowheads="1"/>
          </p:cNvSpPr>
          <p:nvPr userDrawn="1"/>
        </p:nvSpPr>
        <p:spPr bwMode="auto">
          <a:xfrm>
            <a:off x="0" y="190501"/>
            <a:ext cx="4362451" cy="1096963"/>
          </a:xfrm>
          <a:prstGeom prst="rect">
            <a:avLst/>
          </a:prstGeom>
          <a:solidFill>
            <a:srgbClr val="F99D28"/>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0" name="Rectangle 12"/>
          <p:cNvSpPr>
            <a:spLocks noChangeArrowheads="1"/>
          </p:cNvSpPr>
          <p:nvPr userDrawn="1"/>
        </p:nvSpPr>
        <p:spPr bwMode="auto">
          <a:xfrm>
            <a:off x="4362451" y="190501"/>
            <a:ext cx="7825316" cy="1096963"/>
          </a:xfrm>
          <a:prstGeom prst="rect">
            <a:avLst/>
          </a:prstGeom>
          <a:solidFill>
            <a:srgbClr val="64888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1" name="Rectangle 13"/>
          <p:cNvSpPr>
            <a:spLocks noChangeArrowheads="1"/>
          </p:cNvSpPr>
          <p:nvPr userDrawn="1"/>
        </p:nvSpPr>
        <p:spPr bwMode="auto">
          <a:xfrm>
            <a:off x="0" y="6126164"/>
            <a:ext cx="12192000" cy="731837"/>
          </a:xfrm>
          <a:prstGeom prst="rect">
            <a:avLst/>
          </a:prstGeom>
          <a:solidFill>
            <a:srgbClr val="F4E06C"/>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2" name="Text Box 14"/>
          <p:cNvSpPr txBox="1">
            <a:spLocks noChangeArrowheads="1"/>
          </p:cNvSpPr>
          <p:nvPr userDrawn="1"/>
        </p:nvSpPr>
        <p:spPr bwMode="auto">
          <a:xfrm>
            <a:off x="243418" y="6626226"/>
            <a:ext cx="11700933"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ea typeface="Geneva" pitchFamily="48" charset="0"/>
                <a:cs typeface="Geneva" pitchFamily="48" charset="0"/>
              </a:rPr>
              <a:t>Copyright © 2009 Pearson Education, Inc.</a:t>
            </a:r>
            <a:endParaRPr lang="en-US" altLang="en-US" sz="2400">
              <a:solidFill>
                <a:srgbClr val="000000"/>
              </a:solidFill>
              <a:latin typeface="Arial" panose="020B0604020202020204" pitchFamily="34" charset="0"/>
              <a:ea typeface="Geneva" pitchFamily="48" charset="0"/>
              <a:cs typeface="Geneva" pitchFamily="48" charset="0"/>
            </a:endParaRPr>
          </a:p>
        </p:txBody>
      </p:sp>
      <p:sp>
        <p:nvSpPr>
          <p:cNvPr id="544783" name="Rectangle 15"/>
          <p:cNvSpPr>
            <a:spLocks noChangeArrowheads="1"/>
          </p:cNvSpPr>
          <p:nvPr userDrawn="1"/>
        </p:nvSpPr>
        <p:spPr bwMode="auto">
          <a:xfrm>
            <a:off x="1" y="1"/>
            <a:ext cx="12187767" cy="155575"/>
          </a:xfrm>
          <a:prstGeom prst="rect">
            <a:avLst/>
          </a:prstGeom>
          <a:solidFill>
            <a:srgbClr val="84A05E"/>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544784" name="Rectangle 16"/>
          <p:cNvSpPr>
            <a:spLocks noGrp="1" noChangeArrowheads="1"/>
          </p:cNvSpPr>
          <p:nvPr>
            <p:ph type="subTitle" idx="1"/>
          </p:nvPr>
        </p:nvSpPr>
        <p:spPr>
          <a:xfrm>
            <a:off x="4533901" y="190501"/>
            <a:ext cx="7556500" cy="1096963"/>
          </a:xfrm>
        </p:spPr>
        <p:txBody>
          <a:bodyPr rIns="0" anchor="ctr"/>
          <a:lstStyle>
            <a:lvl1pPr>
              <a:buFont typeface="Wingdings" panose="05000000000000000000" pitchFamily="2" charset="2"/>
              <a:buNone/>
              <a:defRPr sz="5100">
                <a:solidFill>
                  <a:srgbClr val="0060AF"/>
                </a:solidFill>
                <a:latin typeface="Times New Roman" panose="02020603050405020304" pitchFamily="18" charset="0"/>
              </a:defRPr>
            </a:lvl1pPr>
          </a:lstStyle>
          <a:p>
            <a:pPr lvl="0"/>
            <a:r>
              <a:rPr lang="en-US" altLang="en-US" noProof="0" smtClean="0"/>
              <a:t>Click to edit Master subtitle style</a:t>
            </a:r>
          </a:p>
        </p:txBody>
      </p:sp>
      <p:sp>
        <p:nvSpPr>
          <p:cNvPr id="544785" name="Rectangle 17"/>
          <p:cNvSpPr>
            <a:spLocks noGrp="1" noChangeArrowheads="1"/>
          </p:cNvSpPr>
          <p:nvPr>
            <p:ph type="ctrTitle" sz="quarter"/>
          </p:nvPr>
        </p:nvSpPr>
        <p:spPr>
          <a:xfrm>
            <a:off x="243418" y="190501"/>
            <a:ext cx="4119033" cy="1096963"/>
          </a:xfrm>
        </p:spPr>
        <p:txBody>
          <a:bodyPr anchor="ctr"/>
          <a:lstStyle>
            <a:lvl1pPr marL="0" indent="0">
              <a:defRPr sz="5000">
                <a:solidFill>
                  <a:schemeClr val="bg1"/>
                </a:solidFill>
                <a:latin typeface="Arial" panose="020B0604020202020204" pitchFamily="34" charset="0"/>
              </a:defRPr>
            </a:lvl1pPr>
          </a:lstStyle>
          <a:p>
            <a:pPr lvl="0"/>
            <a:r>
              <a:rPr lang="en-US" altLang="en-US" noProof="0" smtClean="0"/>
              <a:t>Click to edit Master title style</a:t>
            </a:r>
          </a:p>
        </p:txBody>
      </p:sp>
      <p:sp>
        <p:nvSpPr>
          <p:cNvPr id="544786" name="Text Box 18"/>
          <p:cNvSpPr txBox="1">
            <a:spLocks noChangeArrowheads="1"/>
          </p:cNvSpPr>
          <p:nvPr userDrawn="1"/>
        </p:nvSpPr>
        <p:spPr bwMode="auto">
          <a:xfrm>
            <a:off x="1" y="5027614"/>
            <a:ext cx="12187767" cy="1004887"/>
          </a:xfrm>
          <a:prstGeom prst="rect">
            <a:avLst/>
          </a:prstGeom>
          <a:solidFill>
            <a:srgbClr val="C2D6B2">
              <a:alpha val="59000"/>
            </a:srgbClr>
          </a:solidFill>
          <a:ln>
            <a:noFill/>
          </a:ln>
          <a:extLst>
            <a:ext uri="{91240B29-F687-4F45-9708-019B960494DF}">
              <a14:hiddenLine xmlns:a14="http://schemas.microsoft.com/office/drawing/2010/main" w="9525">
                <a:solidFill>
                  <a:schemeClr val="tx1"/>
                </a:solidFill>
                <a:miter lim="800000"/>
                <a:headEnd/>
                <a:tailEnd/>
              </a14:hiddenLine>
            </a:ext>
          </a:extLst>
        </p:spPr>
        <p:txBody>
          <a:bodyPr lIns="182880" tIns="0" rIns="0" bIns="0" anchor="ctr"/>
          <a:lstStyle/>
          <a:p>
            <a:pPr eaLnBrk="0" fontAlgn="base" hangingPunct="0">
              <a:spcBef>
                <a:spcPct val="0"/>
              </a:spcBef>
              <a:spcAft>
                <a:spcPct val="0"/>
              </a:spcAft>
            </a:pPr>
            <a:r>
              <a:rPr lang="en-US" altLang="en-US" sz="1800">
                <a:solidFill>
                  <a:srgbClr val="000000"/>
                </a:solidFill>
                <a:latin typeface="Arial Narrow" panose="020B0606020202030204" pitchFamily="34" charset="0"/>
                <a:ea typeface="Geneva" pitchFamily="48" charset="0"/>
                <a:cs typeface="Geneva" pitchFamily="48" charset="0"/>
              </a:rPr>
              <a:t>PowerPoint Lectures for</a:t>
            </a:r>
          </a:p>
          <a:p>
            <a:pPr eaLnBrk="0" fontAlgn="base" hangingPunct="0">
              <a:spcBef>
                <a:spcPct val="0"/>
              </a:spcBef>
              <a:spcAft>
                <a:spcPct val="0"/>
              </a:spcAft>
            </a:pPr>
            <a:r>
              <a:rPr lang="en-US" altLang="en-US" sz="2200" b="1" i="1">
                <a:solidFill>
                  <a:srgbClr val="000000"/>
                </a:solidFill>
                <a:latin typeface="Arial Narrow" panose="020B0606020202030204" pitchFamily="34" charset="0"/>
                <a:ea typeface="Geneva" pitchFamily="48" charset="0"/>
                <a:cs typeface="Geneva" pitchFamily="48" charset="0"/>
              </a:rPr>
              <a:t>Biology: Concepts &amp; Connections, </a:t>
            </a:r>
            <a:r>
              <a:rPr lang="en-US" altLang="en-US" sz="1800" b="1" i="1">
                <a:solidFill>
                  <a:srgbClr val="000000"/>
                </a:solidFill>
                <a:latin typeface="Arial Narrow" panose="020B0606020202030204" pitchFamily="34" charset="0"/>
                <a:ea typeface="Geneva" pitchFamily="48" charset="0"/>
                <a:cs typeface="Geneva" pitchFamily="48" charset="0"/>
              </a:rPr>
              <a:t>Sixth Edition</a:t>
            </a:r>
          </a:p>
          <a:p>
            <a:pPr eaLnBrk="0" fontAlgn="base" hangingPunct="0">
              <a:spcBef>
                <a:spcPct val="0"/>
              </a:spcBef>
              <a:spcAft>
                <a:spcPct val="0"/>
              </a:spcAft>
            </a:pPr>
            <a:r>
              <a:rPr lang="en-US" altLang="en-US" sz="1800" b="1" i="1">
                <a:solidFill>
                  <a:srgbClr val="000000"/>
                </a:solidFill>
                <a:latin typeface="Arial Narrow" panose="020B0606020202030204" pitchFamily="34" charset="0"/>
                <a:ea typeface="Geneva" pitchFamily="48" charset="0"/>
                <a:cs typeface="Geneva" pitchFamily="48" charset="0"/>
              </a:rPr>
              <a:t>Campbell, Reece, Taylor, Simon, and Dickey</a:t>
            </a:r>
            <a:endParaRPr lang="en-US" altLang="en-US" sz="2400">
              <a:solidFill>
                <a:srgbClr val="000000"/>
              </a:solidFill>
              <a:latin typeface="Arial" panose="020B0604020202020204" pitchFamily="34" charset="0"/>
              <a:ea typeface="Geneva" pitchFamily="48" charset="0"/>
              <a:cs typeface="Geneva" pitchFamily="48" charset="0"/>
            </a:endParaRPr>
          </a:p>
        </p:txBody>
      </p:sp>
      <p:sp>
        <p:nvSpPr>
          <p:cNvPr id="544787" name="Rectangle 19"/>
          <p:cNvSpPr>
            <a:spLocks noChangeArrowheads="1"/>
          </p:cNvSpPr>
          <p:nvPr userDrawn="1"/>
        </p:nvSpPr>
        <p:spPr bwMode="auto">
          <a:xfrm>
            <a:off x="0" y="6122989"/>
            <a:ext cx="12192000" cy="109537"/>
          </a:xfrm>
          <a:prstGeom prst="rect">
            <a:avLst/>
          </a:prstGeom>
          <a:solidFill>
            <a:srgbClr val="F4CA2F"/>
          </a:solidFill>
          <a:ln>
            <a:noFill/>
          </a:ln>
          <a:extLst>
            <a:ext uri="{91240B29-F687-4F45-9708-019B960494DF}">
              <a14:hiddenLine xmlns:a14="http://schemas.microsoft.com/office/drawing/2010/main" w="9525">
                <a:solidFill>
                  <a:schemeClr val="tx1"/>
                </a:solidFill>
                <a:miter lim="800000"/>
                <a:headEnd/>
                <a:tailEnd/>
              </a14:hiddenLine>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Tree>
    <p:extLst>
      <p:ext uri="{BB962C8B-B14F-4D97-AF65-F5344CB8AC3E}">
        <p14:creationId xmlns:p14="http://schemas.microsoft.com/office/powerpoint/2010/main" val="36353969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0300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3052257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417" y="1279525"/>
            <a:ext cx="5748867" cy="507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484" y="1279525"/>
            <a:ext cx="5748867" cy="507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27119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65443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42599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1248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128625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7447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3421169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20514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9118" y="182563"/>
            <a:ext cx="2925233" cy="61706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418" y="182563"/>
            <a:ext cx="8572500" cy="61706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2668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9"/>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2761601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417" y="1279525"/>
            <a:ext cx="5748867" cy="507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5484" y="1279525"/>
            <a:ext cx="5748867" cy="50736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40801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6"/>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0318" y="2505075"/>
            <a:ext cx="51583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6942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070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82912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07881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8"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284787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43751" name="Rectangle 7"/>
          <p:cNvSpPr>
            <a:spLocks noGrp="1" noChangeArrowheads="1"/>
          </p:cNvSpPr>
          <p:nvPr>
            <p:ph type="title"/>
          </p:nvPr>
        </p:nvSpPr>
        <p:spPr bwMode="auto">
          <a:xfrm>
            <a:off x="243418" y="182564"/>
            <a:ext cx="11700933"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543752" name="Rectangle 8"/>
          <p:cNvSpPr>
            <a:spLocks noGrp="1" noChangeArrowheads="1"/>
          </p:cNvSpPr>
          <p:nvPr>
            <p:ph type="body" idx="1"/>
          </p:nvPr>
        </p:nvSpPr>
        <p:spPr bwMode="auto">
          <a:xfrm>
            <a:off x="243418" y="1279525"/>
            <a:ext cx="11700933" cy="507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1891517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450850" indent="-450850" algn="l" rtl="0" fontAlgn="base">
        <a:lnSpc>
          <a:spcPct val="90000"/>
        </a:lnSpc>
        <a:spcBef>
          <a:spcPct val="0"/>
        </a:spcBef>
        <a:spcAft>
          <a:spcPct val="0"/>
        </a:spcAft>
        <a:defRPr sz="3000" b="1" kern="1200">
          <a:solidFill>
            <a:schemeClr val="tx2"/>
          </a:solidFill>
          <a:latin typeface="+mj-lt"/>
          <a:ea typeface="+mj-ea"/>
          <a:cs typeface="+mj-cs"/>
        </a:defRPr>
      </a:lvl1pPr>
      <a:lvl2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2pPr>
      <a:lvl3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3pPr>
      <a:lvl4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4pPr>
      <a:lvl5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5pPr>
      <a:lvl6pPr marL="9080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6pPr>
      <a:lvl7pPr marL="13652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7pPr>
      <a:lvl8pPr marL="18224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8pPr>
      <a:lvl9pPr marL="22796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9pPr>
    </p:titleStyle>
    <p:bodyStyle>
      <a:lvl1pPr algn="l" rtl="0" fontAlgn="base">
        <a:spcBef>
          <a:spcPct val="45000"/>
        </a:spcBef>
        <a:spcAft>
          <a:spcPct val="20000"/>
        </a:spcAft>
        <a:buClr>
          <a:schemeClr val="tx2"/>
        </a:buClr>
        <a:buFont typeface="Wingdings" panose="05000000000000000000" pitchFamily="2" charset="2"/>
        <a:buChar char="§"/>
        <a:defRPr sz="2800" kern="1200">
          <a:solidFill>
            <a:schemeClr val="tx1"/>
          </a:solidFill>
          <a:latin typeface="+mn-lt"/>
          <a:ea typeface="+mn-ea"/>
          <a:cs typeface="+mn-cs"/>
        </a:defRPr>
      </a:lvl1pPr>
      <a:lvl2pPr marL="798513" indent="-341313" algn="l" rtl="0" fontAlgn="base">
        <a:spcBef>
          <a:spcPct val="45000"/>
        </a:spcBef>
        <a:spcAft>
          <a:spcPct val="20000"/>
        </a:spcAft>
        <a:buClr>
          <a:schemeClr val="tx2"/>
        </a:buClr>
        <a:buFont typeface="Wingdings" panose="05000000000000000000" pitchFamily="2" charset="2"/>
        <a:buChar char="§"/>
        <a:defRPr sz="2400" kern="1200">
          <a:solidFill>
            <a:schemeClr val="tx1"/>
          </a:solidFill>
          <a:latin typeface="+mn-lt"/>
          <a:ea typeface="+mn-ea"/>
          <a:cs typeface="+mn-cs"/>
        </a:defRPr>
      </a:lvl2pPr>
      <a:lvl3pPr marL="1485900" indent="-339725" algn="l" rtl="0" fontAlgn="base">
        <a:spcBef>
          <a:spcPct val="45000"/>
        </a:spcBef>
        <a:spcAft>
          <a:spcPct val="20000"/>
        </a:spcAft>
        <a:buClr>
          <a:schemeClr val="tx2"/>
        </a:buClr>
        <a:buFont typeface="Wingdings" panose="05000000000000000000" pitchFamily="2" charset="2"/>
        <a:buChar char="§"/>
        <a:defRPr sz="2000" kern="1200">
          <a:solidFill>
            <a:schemeClr val="tx1"/>
          </a:solidFill>
          <a:latin typeface="+mn-lt"/>
          <a:ea typeface="+mn-ea"/>
          <a:cs typeface="+mn-cs"/>
        </a:defRPr>
      </a:lvl3pPr>
      <a:lvl4pPr marL="2176463" indent="-347663" algn="l" rtl="0" fontAlgn="base">
        <a:spcBef>
          <a:spcPct val="45000"/>
        </a:spcBef>
        <a:spcAft>
          <a:spcPct val="20000"/>
        </a:spcAft>
        <a:buClr>
          <a:schemeClr val="tx2"/>
        </a:buClr>
        <a:buFont typeface="Wingdings" panose="05000000000000000000" pitchFamily="2" charset="2"/>
        <a:buChar char="§"/>
        <a:defRPr sz="2000" kern="1200">
          <a:solidFill>
            <a:schemeClr val="tx1"/>
          </a:solidFill>
          <a:latin typeface="+mn-lt"/>
          <a:ea typeface="+mn-ea"/>
          <a:cs typeface="+mn-cs"/>
        </a:defRPr>
      </a:lvl4pPr>
      <a:lvl5pPr marL="2859088" indent="-347663" algn="l" rtl="0" fontAlgn="base">
        <a:spcBef>
          <a:spcPct val="45000"/>
        </a:spcBef>
        <a:spcAft>
          <a:spcPct val="20000"/>
        </a:spcAft>
        <a:buClr>
          <a:schemeClr val="tx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43751" name="Rectangle 7"/>
          <p:cNvSpPr>
            <a:spLocks noGrp="1" noChangeArrowheads="1"/>
          </p:cNvSpPr>
          <p:nvPr>
            <p:ph type="title"/>
          </p:nvPr>
        </p:nvSpPr>
        <p:spPr bwMode="auto">
          <a:xfrm>
            <a:off x="243418" y="182564"/>
            <a:ext cx="11700933" cy="822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title style</a:t>
            </a:r>
          </a:p>
        </p:txBody>
      </p:sp>
      <p:sp>
        <p:nvSpPr>
          <p:cNvPr id="543752" name="Rectangle 8"/>
          <p:cNvSpPr>
            <a:spLocks noGrp="1" noChangeArrowheads="1"/>
          </p:cNvSpPr>
          <p:nvPr>
            <p:ph type="body" idx="1"/>
          </p:nvPr>
        </p:nvSpPr>
        <p:spPr bwMode="auto">
          <a:xfrm>
            <a:off x="243418" y="1279525"/>
            <a:ext cx="11700933" cy="507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13716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extLst>
      <p:ext uri="{BB962C8B-B14F-4D97-AF65-F5344CB8AC3E}">
        <p14:creationId xmlns:p14="http://schemas.microsoft.com/office/powerpoint/2010/main" val="22323049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450850" indent="-450850" algn="l" rtl="0" fontAlgn="base">
        <a:lnSpc>
          <a:spcPct val="90000"/>
        </a:lnSpc>
        <a:spcBef>
          <a:spcPct val="0"/>
        </a:spcBef>
        <a:spcAft>
          <a:spcPct val="0"/>
        </a:spcAft>
        <a:defRPr sz="3000" b="1" kern="1200">
          <a:solidFill>
            <a:schemeClr val="tx2"/>
          </a:solidFill>
          <a:latin typeface="+mj-lt"/>
          <a:ea typeface="+mj-ea"/>
          <a:cs typeface="+mj-cs"/>
        </a:defRPr>
      </a:lvl1pPr>
      <a:lvl2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2pPr>
      <a:lvl3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3pPr>
      <a:lvl4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4pPr>
      <a:lvl5pPr marL="4508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5pPr>
      <a:lvl6pPr marL="9080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6pPr>
      <a:lvl7pPr marL="13652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7pPr>
      <a:lvl8pPr marL="18224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8pPr>
      <a:lvl9pPr marL="2279650" indent="-450850" algn="l" rtl="0" fontAlgn="base">
        <a:lnSpc>
          <a:spcPct val="90000"/>
        </a:lnSpc>
        <a:spcBef>
          <a:spcPct val="0"/>
        </a:spcBef>
        <a:spcAft>
          <a:spcPct val="0"/>
        </a:spcAft>
        <a:defRPr sz="3000" b="1">
          <a:solidFill>
            <a:schemeClr val="tx2"/>
          </a:solidFill>
          <a:latin typeface="Times New Roman" panose="02020603050405020304" pitchFamily="18" charset="0"/>
          <a:cs typeface="Arial" panose="020B0604020202020204" pitchFamily="34" charset="0"/>
        </a:defRPr>
      </a:lvl9pPr>
    </p:titleStyle>
    <p:bodyStyle>
      <a:lvl1pPr algn="l" rtl="0" fontAlgn="base">
        <a:spcBef>
          <a:spcPct val="45000"/>
        </a:spcBef>
        <a:spcAft>
          <a:spcPct val="20000"/>
        </a:spcAft>
        <a:buClr>
          <a:schemeClr val="tx2"/>
        </a:buClr>
        <a:buFont typeface="Wingdings" panose="05000000000000000000" pitchFamily="2" charset="2"/>
        <a:buChar char="§"/>
        <a:defRPr sz="2800" kern="1200">
          <a:solidFill>
            <a:schemeClr val="tx1"/>
          </a:solidFill>
          <a:latin typeface="+mn-lt"/>
          <a:ea typeface="+mn-ea"/>
          <a:cs typeface="+mn-cs"/>
        </a:defRPr>
      </a:lvl1pPr>
      <a:lvl2pPr marL="798513" indent="-341313" algn="l" rtl="0" fontAlgn="base">
        <a:spcBef>
          <a:spcPct val="45000"/>
        </a:spcBef>
        <a:spcAft>
          <a:spcPct val="20000"/>
        </a:spcAft>
        <a:buClr>
          <a:schemeClr val="tx2"/>
        </a:buClr>
        <a:buFont typeface="Wingdings" panose="05000000000000000000" pitchFamily="2" charset="2"/>
        <a:buChar char="§"/>
        <a:defRPr sz="2400" kern="1200">
          <a:solidFill>
            <a:schemeClr val="tx1"/>
          </a:solidFill>
          <a:latin typeface="+mn-lt"/>
          <a:ea typeface="+mn-ea"/>
          <a:cs typeface="+mn-cs"/>
        </a:defRPr>
      </a:lvl2pPr>
      <a:lvl3pPr marL="1485900" indent="-339725" algn="l" rtl="0" fontAlgn="base">
        <a:spcBef>
          <a:spcPct val="45000"/>
        </a:spcBef>
        <a:spcAft>
          <a:spcPct val="20000"/>
        </a:spcAft>
        <a:buClr>
          <a:schemeClr val="tx2"/>
        </a:buClr>
        <a:buFont typeface="Wingdings" panose="05000000000000000000" pitchFamily="2" charset="2"/>
        <a:buChar char="§"/>
        <a:defRPr sz="2000" kern="1200">
          <a:solidFill>
            <a:schemeClr val="tx1"/>
          </a:solidFill>
          <a:latin typeface="+mn-lt"/>
          <a:ea typeface="+mn-ea"/>
          <a:cs typeface="+mn-cs"/>
        </a:defRPr>
      </a:lvl3pPr>
      <a:lvl4pPr marL="2176463" indent="-347663" algn="l" rtl="0" fontAlgn="base">
        <a:spcBef>
          <a:spcPct val="45000"/>
        </a:spcBef>
        <a:spcAft>
          <a:spcPct val="20000"/>
        </a:spcAft>
        <a:buClr>
          <a:schemeClr val="tx2"/>
        </a:buClr>
        <a:buFont typeface="Wingdings" panose="05000000000000000000" pitchFamily="2" charset="2"/>
        <a:buChar char="§"/>
        <a:defRPr sz="2000" kern="1200">
          <a:solidFill>
            <a:schemeClr val="tx1"/>
          </a:solidFill>
          <a:latin typeface="+mn-lt"/>
          <a:ea typeface="+mn-ea"/>
          <a:cs typeface="+mn-cs"/>
        </a:defRPr>
      </a:lvl4pPr>
      <a:lvl5pPr marL="2859088" indent="-347663" algn="l" rtl="0" fontAlgn="base">
        <a:spcBef>
          <a:spcPct val="45000"/>
        </a:spcBef>
        <a:spcAft>
          <a:spcPct val="20000"/>
        </a:spcAft>
        <a:buClr>
          <a:schemeClr val="tx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3.xml"/><Relationship Id="rId1" Type="http://schemas.openxmlformats.org/officeDocument/2006/relationships/tags" Target="../tags/tag1.xml"/><Relationship Id="rId5" Type="http://schemas.openxmlformats.org/officeDocument/2006/relationships/hyperlink" Target="/../../Program%20Files/TurningPoint/2003/Questions.html" TargetMode="External"/><Relationship Id="rId4" Type="http://schemas.openxmlformats.org/officeDocument/2006/relationships/hyperlink" Target="http://learn.genetics.utah.edu/content/genetherapy/gtsuccess/"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Program%20Files/TurningPoint/2003/Questions.html" TargetMode="Externa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5" Type="http://schemas.openxmlformats.org/officeDocument/2006/relationships/image" Target="../media/image2.jpeg"/><Relationship Id="rId4" Type="http://schemas.openxmlformats.org/officeDocument/2006/relationships/hyperlink" Target="/../../Program%20Files/TurningPoint/2003/Questions.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hyperlink" Target="/../../Program%20Files/TurningPoint/2003/Questions.html" TargetMode="Externa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3.jpeg"/><Relationship Id="rId4" Type="http://schemas.openxmlformats.org/officeDocument/2006/relationships/hyperlink" Target="/../../Program%20Files/TurningPoint/2003/Question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4194" name="Rectangle 2"/>
          <p:cNvSpPr>
            <a:spLocks noGrp="1" noChangeArrowheads="1"/>
          </p:cNvSpPr>
          <p:nvPr>
            <p:ph type="title"/>
          </p:nvPr>
        </p:nvSpPr>
        <p:spPr>
          <a:xfrm>
            <a:off x="398033" y="153988"/>
            <a:ext cx="9830231" cy="914400"/>
          </a:xfrm>
        </p:spPr>
        <p:txBody>
          <a:bodyPr/>
          <a:lstStyle/>
          <a:p>
            <a:pPr marL="1000125" indent="-1000125"/>
            <a:r>
              <a:rPr lang="en-US" altLang="en-US" sz="4400" dirty="0"/>
              <a:t>Gene therapy</a:t>
            </a:r>
          </a:p>
        </p:txBody>
      </p:sp>
      <p:sp>
        <p:nvSpPr>
          <p:cNvPr id="904195" name="Rectangle 3"/>
          <p:cNvSpPr>
            <a:spLocks noGrp="1" noChangeArrowheads="1"/>
          </p:cNvSpPr>
          <p:nvPr>
            <p:ph type="body" idx="1"/>
          </p:nvPr>
        </p:nvSpPr>
        <p:spPr>
          <a:xfrm>
            <a:off x="398033" y="1317625"/>
            <a:ext cx="9696880" cy="5232400"/>
          </a:xfrm>
        </p:spPr>
        <p:txBody>
          <a:bodyPr/>
          <a:lstStyle/>
          <a:p>
            <a:pPr marL="460375" lvl="1" indent="-346075">
              <a:spcBef>
                <a:spcPct val="30000"/>
              </a:spcBef>
            </a:pPr>
            <a:r>
              <a:rPr lang="en-US" altLang="en-US" sz="2800" b="1" dirty="0"/>
              <a:t>Gene therapy</a:t>
            </a:r>
            <a:r>
              <a:rPr lang="en-US" altLang="en-US" sz="2800" dirty="0"/>
              <a:t> aims to treat a disease by supplying a functional allele </a:t>
            </a:r>
          </a:p>
          <a:p>
            <a:pPr marL="460375" lvl="1" indent="-346075">
              <a:spcBef>
                <a:spcPct val="30000"/>
              </a:spcBef>
            </a:pPr>
            <a:r>
              <a:rPr lang="en-US" altLang="en-US" sz="2800" dirty="0"/>
              <a:t>One possible procedure </a:t>
            </a:r>
          </a:p>
          <a:p>
            <a:pPr marL="1146175" lvl="2" indent="-347663">
              <a:spcBef>
                <a:spcPct val="30000"/>
              </a:spcBef>
              <a:buFontTx/>
              <a:buChar char="–"/>
            </a:pPr>
            <a:r>
              <a:rPr lang="en-US" altLang="en-US" sz="2400" dirty="0"/>
              <a:t>Clone the functional allele and insert it in a virus vector</a:t>
            </a:r>
          </a:p>
          <a:p>
            <a:pPr marL="1146175" lvl="2" indent="-347663">
              <a:spcBef>
                <a:spcPct val="30000"/>
              </a:spcBef>
              <a:buFontTx/>
              <a:buChar char="–"/>
            </a:pPr>
            <a:r>
              <a:rPr lang="en-US" altLang="en-US" sz="2400" dirty="0"/>
              <a:t>Use the virus to deliver the gene to an affected cell type from the patient, such as a bone marrow cell</a:t>
            </a:r>
          </a:p>
          <a:p>
            <a:pPr marL="1146175" lvl="2" indent="-347663">
              <a:spcBef>
                <a:spcPct val="30000"/>
              </a:spcBef>
              <a:buFontTx/>
              <a:buChar char="–"/>
            </a:pPr>
            <a:r>
              <a:rPr lang="en-US" altLang="en-US" sz="2400" dirty="0"/>
              <a:t>Viral DNA and the functional allele will insert into the patient’s chromosome </a:t>
            </a:r>
          </a:p>
          <a:p>
            <a:pPr marL="1146175" lvl="2" indent="-347663">
              <a:spcBef>
                <a:spcPct val="30000"/>
              </a:spcBef>
              <a:buFontTx/>
              <a:buChar char="–"/>
            </a:pPr>
            <a:r>
              <a:rPr lang="en-US" altLang="en-US" sz="2400" dirty="0"/>
              <a:t>Return the cells to the patient for growth and </a:t>
            </a:r>
            <a:r>
              <a:rPr lang="en-US" altLang="en-US" sz="2400" dirty="0" smtClean="0"/>
              <a:t>division</a:t>
            </a:r>
          </a:p>
          <a:p>
            <a:pPr marL="1146175" lvl="2" indent="-347663">
              <a:spcBef>
                <a:spcPct val="30000"/>
              </a:spcBef>
              <a:buFontTx/>
              <a:buChar char="–"/>
            </a:pPr>
            <a:r>
              <a:rPr lang="en-US" altLang="en-US" sz="2400" dirty="0" smtClean="0">
                <a:hlinkClick r:id="rId4"/>
              </a:rPr>
              <a:t>Examples</a:t>
            </a:r>
            <a:endParaRPr lang="en-US" altLang="en-US" sz="2400" dirty="0"/>
          </a:p>
        </p:txBody>
      </p:sp>
      <p:sp>
        <p:nvSpPr>
          <p:cNvPr id="904196" name="FlagCount" hidden="1">
            <a:hlinkClick r:id="rId5"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altLang="en-US" sz="1400" b="1">
                <a:solidFill>
                  <a:srgbClr val="000000"/>
                </a:solidFill>
              </a:rPr>
              <a:t>0</a:t>
            </a:r>
          </a:p>
        </p:txBody>
      </p:sp>
      <p:sp>
        <p:nvSpPr>
          <p:cNvPr id="904197" name="Line 5"/>
          <p:cNvSpPr>
            <a:spLocks noChangeShapeType="1"/>
          </p:cNvSpPr>
          <p:nvPr/>
        </p:nvSpPr>
        <p:spPr bwMode="auto">
          <a:xfrm>
            <a:off x="398033" y="1068388"/>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904198" name="Line 6"/>
          <p:cNvSpPr>
            <a:spLocks noChangeShapeType="1"/>
          </p:cNvSpPr>
          <p:nvPr/>
        </p:nvSpPr>
        <p:spPr bwMode="auto">
          <a:xfrm>
            <a:off x="1706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904199" name="Text Box 7"/>
          <p:cNvSpPr txBox="1">
            <a:spLocks noChangeArrowheads="1"/>
          </p:cNvSpPr>
          <p:nvPr/>
        </p:nvSpPr>
        <p:spPr bwMode="auto">
          <a:xfrm>
            <a:off x="1706563" y="6626226"/>
            <a:ext cx="8775700"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rPr>
              <a:t>Copyright © 2009 Pearson Education, Inc.</a:t>
            </a:r>
            <a:endParaRPr lang="en-US" altLang="en-US" sz="2400">
              <a:solidFill>
                <a:srgbClr val="000000"/>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204528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041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041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041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0419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0419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0419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04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2002" name="Rectangle 2"/>
          <p:cNvSpPr>
            <a:spLocks noGrp="1" noChangeArrowheads="1"/>
          </p:cNvSpPr>
          <p:nvPr>
            <p:ph type="title"/>
          </p:nvPr>
        </p:nvSpPr>
        <p:spPr>
          <a:xfrm>
            <a:off x="419549" y="180975"/>
            <a:ext cx="9808716" cy="914400"/>
          </a:xfrm>
        </p:spPr>
        <p:txBody>
          <a:bodyPr/>
          <a:lstStyle/>
          <a:p>
            <a:pPr marL="1000125" indent="-1000125"/>
            <a:r>
              <a:rPr lang="en-US" altLang="en-US" sz="4800" dirty="0"/>
              <a:t>Gene therapy</a:t>
            </a:r>
          </a:p>
        </p:txBody>
      </p:sp>
      <p:sp>
        <p:nvSpPr>
          <p:cNvPr id="1152003" name="Rectangle 3"/>
          <p:cNvSpPr>
            <a:spLocks noGrp="1" noChangeArrowheads="1"/>
          </p:cNvSpPr>
          <p:nvPr>
            <p:ph type="body" idx="1"/>
          </p:nvPr>
        </p:nvSpPr>
        <p:spPr>
          <a:xfrm>
            <a:off x="419548" y="1335088"/>
            <a:ext cx="9642027" cy="5364162"/>
          </a:xfrm>
        </p:spPr>
        <p:txBody>
          <a:bodyPr/>
          <a:lstStyle/>
          <a:p>
            <a:pPr marL="460375" lvl="1" indent="-346075">
              <a:lnSpc>
                <a:spcPct val="95000"/>
              </a:lnSpc>
              <a:spcBef>
                <a:spcPct val="30000"/>
              </a:spcBef>
            </a:pPr>
            <a:r>
              <a:rPr lang="en-US" altLang="en-US" sz="3600" dirty="0"/>
              <a:t>Challenges</a:t>
            </a:r>
          </a:p>
          <a:p>
            <a:pPr marL="1146175" lvl="2" indent="-347663">
              <a:lnSpc>
                <a:spcPct val="95000"/>
              </a:lnSpc>
              <a:spcBef>
                <a:spcPct val="30000"/>
              </a:spcBef>
              <a:buFontTx/>
              <a:buChar char="–"/>
            </a:pPr>
            <a:r>
              <a:rPr lang="en-US" altLang="en-US" sz="3200" dirty="0"/>
              <a:t>Safe delivery to the area of the body affected by the disease</a:t>
            </a:r>
          </a:p>
          <a:p>
            <a:pPr marL="1146175" lvl="2" indent="-347663">
              <a:lnSpc>
                <a:spcPct val="95000"/>
              </a:lnSpc>
              <a:spcBef>
                <a:spcPct val="30000"/>
              </a:spcBef>
              <a:buFontTx/>
              <a:buChar char="–"/>
            </a:pPr>
            <a:r>
              <a:rPr lang="en-US" altLang="en-US" sz="3200" dirty="0"/>
              <a:t>Achieving a long-lasting therapeutic effect</a:t>
            </a:r>
          </a:p>
          <a:p>
            <a:pPr marL="1146175" lvl="2" indent="-347663">
              <a:lnSpc>
                <a:spcPct val="95000"/>
              </a:lnSpc>
              <a:spcBef>
                <a:spcPct val="30000"/>
              </a:spcBef>
              <a:buFontTx/>
              <a:buChar char="–"/>
            </a:pPr>
            <a:r>
              <a:rPr lang="en-US" altLang="en-US" sz="3200" dirty="0"/>
              <a:t>Addressing ethical questions</a:t>
            </a:r>
            <a:endParaRPr lang="en-US" altLang="en-US" sz="2400" dirty="0"/>
          </a:p>
        </p:txBody>
      </p:sp>
      <p:sp>
        <p:nvSpPr>
          <p:cNvPr id="1152004"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altLang="en-US" sz="1400" b="1">
                <a:solidFill>
                  <a:srgbClr val="000000"/>
                </a:solidFill>
              </a:rPr>
              <a:t>0</a:t>
            </a:r>
          </a:p>
        </p:txBody>
      </p:sp>
      <p:sp>
        <p:nvSpPr>
          <p:cNvPr id="1152005" name="Line 5"/>
          <p:cNvSpPr>
            <a:spLocks noChangeShapeType="1"/>
          </p:cNvSpPr>
          <p:nvPr/>
        </p:nvSpPr>
        <p:spPr bwMode="auto">
          <a:xfrm>
            <a:off x="419548"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152006" name="Line 6"/>
          <p:cNvSpPr>
            <a:spLocks noChangeShapeType="1"/>
          </p:cNvSpPr>
          <p:nvPr/>
        </p:nvSpPr>
        <p:spPr bwMode="auto">
          <a:xfrm>
            <a:off x="1706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152007" name="Text Box 7"/>
          <p:cNvSpPr txBox="1">
            <a:spLocks noChangeArrowheads="1"/>
          </p:cNvSpPr>
          <p:nvPr/>
        </p:nvSpPr>
        <p:spPr bwMode="auto">
          <a:xfrm>
            <a:off x="1706563" y="6626226"/>
            <a:ext cx="8775700"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ea typeface="Geneva" pitchFamily="48" charset="0"/>
                <a:cs typeface="Geneva" pitchFamily="48" charset="0"/>
              </a:rPr>
              <a:t>Copyright © 2009 Pearson Education, Inc.</a:t>
            </a:r>
            <a:endParaRPr lang="en-US" altLang="en-US" sz="2400">
              <a:solidFill>
                <a:srgbClr val="000000"/>
              </a:solidFill>
              <a:latin typeface="Arial" panose="020B0604020202020204" pitchFamily="34" charset="0"/>
              <a:ea typeface="Geneva" pitchFamily="48" charset="0"/>
              <a:cs typeface="Geneva" pitchFamily="48" charset="0"/>
            </a:endParaRPr>
          </a:p>
        </p:txBody>
      </p:sp>
    </p:spTree>
    <p:custDataLst>
      <p:tags r:id="rId1"/>
    </p:custDataLst>
    <p:extLst>
      <p:ext uri="{BB962C8B-B14F-4D97-AF65-F5344CB8AC3E}">
        <p14:creationId xmlns:p14="http://schemas.microsoft.com/office/powerpoint/2010/main" val="13033932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4"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altLang="en-US" sz="1400" b="1">
                <a:solidFill>
                  <a:srgbClr val="000000"/>
                </a:solidFill>
              </a:rPr>
              <a:t>0</a:t>
            </a:r>
          </a:p>
        </p:txBody>
      </p:sp>
      <p:pic>
        <p:nvPicPr>
          <p:cNvPr id="1090568" name="Picture 8" descr="12_10GeneTherapy-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79864" y="142875"/>
            <a:ext cx="4230687" cy="6572250"/>
          </a:xfrm>
          <a:prstGeom prst="rect">
            <a:avLst/>
          </a:prstGeom>
          <a:noFill/>
          <a:extLst>
            <a:ext uri="{909E8E84-426E-40DD-AFC4-6F175D3DCCD1}">
              <a14:hiddenFill xmlns:a14="http://schemas.microsoft.com/office/drawing/2010/main">
                <a:solidFill>
                  <a:srgbClr val="FFFFFF"/>
                </a:solidFill>
              </a14:hiddenFill>
            </a:ext>
          </a:extLst>
        </p:spPr>
      </p:pic>
      <p:sp>
        <p:nvSpPr>
          <p:cNvPr id="1090569" name="Text Box 9"/>
          <p:cNvSpPr txBox="1">
            <a:spLocks noChangeArrowheads="1"/>
          </p:cNvSpPr>
          <p:nvPr/>
        </p:nvSpPr>
        <p:spPr bwMode="auto">
          <a:xfrm>
            <a:off x="6064251" y="427039"/>
            <a:ext cx="2085975"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80000"/>
              </a:lnSpc>
              <a:spcBef>
                <a:spcPct val="0"/>
              </a:spcBef>
              <a:spcAft>
                <a:spcPct val="0"/>
              </a:spcAft>
            </a:pPr>
            <a:r>
              <a:rPr lang="en-US" altLang="en-US" b="1">
                <a:solidFill>
                  <a:srgbClr val="000000"/>
                </a:solidFill>
                <a:latin typeface="Arial" panose="020B0604020202020204" pitchFamily="34" charset="0"/>
              </a:rPr>
              <a:t>Insert normal gene</a:t>
            </a:r>
          </a:p>
          <a:p>
            <a:pPr eaLnBrk="0" fontAlgn="base" hangingPunct="0">
              <a:lnSpc>
                <a:spcPct val="80000"/>
              </a:lnSpc>
              <a:spcBef>
                <a:spcPct val="0"/>
              </a:spcBef>
              <a:spcAft>
                <a:spcPct val="0"/>
              </a:spcAft>
            </a:pPr>
            <a:r>
              <a:rPr lang="en-US" altLang="en-US" b="1">
                <a:solidFill>
                  <a:srgbClr val="000000"/>
                </a:solidFill>
                <a:latin typeface="Arial" panose="020B0604020202020204" pitchFamily="34" charset="0"/>
              </a:rPr>
              <a:t>into virus</a:t>
            </a:r>
          </a:p>
        </p:txBody>
      </p:sp>
      <p:sp>
        <p:nvSpPr>
          <p:cNvPr id="1090570" name="Oval 10"/>
          <p:cNvSpPr>
            <a:spLocks noChangeArrowheads="1"/>
          </p:cNvSpPr>
          <p:nvPr/>
        </p:nvSpPr>
        <p:spPr bwMode="auto">
          <a:xfrm>
            <a:off x="5807075" y="438150"/>
            <a:ext cx="222250" cy="222250"/>
          </a:xfrm>
          <a:prstGeom prst="ellipse">
            <a:avLst/>
          </a:prstGeom>
          <a:solidFill>
            <a:srgbClr val="EF1A2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0571" name="Text Box 11"/>
          <p:cNvSpPr txBox="1">
            <a:spLocks noChangeArrowheads="1"/>
          </p:cNvSpPr>
          <p:nvPr/>
        </p:nvSpPr>
        <p:spPr bwMode="auto">
          <a:xfrm>
            <a:off x="5872164" y="444501"/>
            <a:ext cx="85725"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eaLnBrk="0" fontAlgn="base" hangingPunct="0">
              <a:spcBef>
                <a:spcPct val="0"/>
              </a:spcBef>
              <a:spcAft>
                <a:spcPct val="0"/>
              </a:spcAft>
            </a:pPr>
            <a:r>
              <a:rPr lang="en-US" altLang="en-US" sz="1300" b="1">
                <a:solidFill>
                  <a:srgbClr val="FFFFFF"/>
                </a:solidFill>
                <a:latin typeface="Arial" panose="020B0604020202020204" pitchFamily="34" charset="0"/>
              </a:rPr>
              <a:t>1</a:t>
            </a:r>
          </a:p>
        </p:txBody>
      </p:sp>
      <p:sp>
        <p:nvSpPr>
          <p:cNvPr id="1090572" name="Text Box 12"/>
          <p:cNvSpPr txBox="1">
            <a:spLocks noChangeArrowheads="1"/>
          </p:cNvSpPr>
          <p:nvPr/>
        </p:nvSpPr>
        <p:spPr bwMode="auto">
          <a:xfrm>
            <a:off x="5924551" y="1347788"/>
            <a:ext cx="1895475"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80000"/>
              </a:lnSpc>
              <a:spcBef>
                <a:spcPct val="0"/>
              </a:spcBef>
              <a:spcAft>
                <a:spcPct val="0"/>
              </a:spcAft>
            </a:pPr>
            <a:r>
              <a:rPr lang="en-US" altLang="en-US" b="1">
                <a:solidFill>
                  <a:srgbClr val="000000"/>
                </a:solidFill>
                <a:latin typeface="Arial" panose="020B0604020202020204" pitchFamily="34" charset="0"/>
              </a:rPr>
              <a:t>Viral nucleic acid</a:t>
            </a:r>
          </a:p>
        </p:txBody>
      </p:sp>
      <p:sp>
        <p:nvSpPr>
          <p:cNvPr id="1090573" name="Text Box 13"/>
          <p:cNvSpPr txBox="1">
            <a:spLocks noChangeArrowheads="1"/>
          </p:cNvSpPr>
          <p:nvPr/>
        </p:nvSpPr>
        <p:spPr bwMode="auto">
          <a:xfrm>
            <a:off x="5924551" y="1878013"/>
            <a:ext cx="1184275"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80000"/>
              </a:lnSpc>
              <a:spcBef>
                <a:spcPct val="0"/>
              </a:spcBef>
              <a:spcAft>
                <a:spcPct val="0"/>
              </a:spcAft>
            </a:pPr>
            <a:r>
              <a:rPr lang="en-US" altLang="en-US" b="1">
                <a:solidFill>
                  <a:srgbClr val="000000"/>
                </a:solidFill>
                <a:latin typeface="Arial" panose="020B0604020202020204" pitchFamily="34" charset="0"/>
              </a:rPr>
              <a:t>Retrovirus</a:t>
            </a:r>
          </a:p>
        </p:txBody>
      </p:sp>
      <p:sp>
        <p:nvSpPr>
          <p:cNvPr id="1090574" name="Text Box 14"/>
          <p:cNvSpPr txBox="1">
            <a:spLocks noChangeArrowheads="1"/>
          </p:cNvSpPr>
          <p:nvPr/>
        </p:nvSpPr>
        <p:spPr bwMode="auto">
          <a:xfrm>
            <a:off x="6076951" y="2519364"/>
            <a:ext cx="2085975"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Infect bone marrow</a:t>
            </a:r>
          </a:p>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cell with virus</a:t>
            </a:r>
          </a:p>
        </p:txBody>
      </p:sp>
      <p:sp>
        <p:nvSpPr>
          <p:cNvPr id="1090575" name="Oval 15"/>
          <p:cNvSpPr>
            <a:spLocks noChangeArrowheads="1"/>
          </p:cNvSpPr>
          <p:nvPr/>
        </p:nvSpPr>
        <p:spPr bwMode="auto">
          <a:xfrm>
            <a:off x="5803900" y="2549525"/>
            <a:ext cx="222250" cy="222250"/>
          </a:xfrm>
          <a:prstGeom prst="ellipse">
            <a:avLst/>
          </a:prstGeom>
          <a:solidFill>
            <a:srgbClr val="EF1A2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0576" name="Text Box 16"/>
          <p:cNvSpPr txBox="1">
            <a:spLocks noChangeArrowheads="1"/>
          </p:cNvSpPr>
          <p:nvPr/>
        </p:nvSpPr>
        <p:spPr bwMode="auto">
          <a:xfrm>
            <a:off x="5868989" y="2555876"/>
            <a:ext cx="85725"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eaLnBrk="0" fontAlgn="base" hangingPunct="0">
              <a:spcBef>
                <a:spcPct val="0"/>
              </a:spcBef>
              <a:spcAft>
                <a:spcPct val="0"/>
              </a:spcAft>
            </a:pPr>
            <a:r>
              <a:rPr lang="en-US" altLang="en-US" sz="1300" b="1">
                <a:solidFill>
                  <a:srgbClr val="FFFFFF"/>
                </a:solidFill>
                <a:latin typeface="Arial" panose="020B0604020202020204" pitchFamily="34" charset="0"/>
              </a:rPr>
              <a:t>2</a:t>
            </a:r>
          </a:p>
        </p:txBody>
      </p:sp>
      <p:sp>
        <p:nvSpPr>
          <p:cNvPr id="1090577" name="Text Box 17"/>
          <p:cNvSpPr txBox="1">
            <a:spLocks noChangeArrowheads="1"/>
          </p:cNvSpPr>
          <p:nvPr/>
        </p:nvSpPr>
        <p:spPr bwMode="auto">
          <a:xfrm>
            <a:off x="6080126" y="3708400"/>
            <a:ext cx="2085975" cy="43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Viral DNA inserts</a:t>
            </a:r>
          </a:p>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into chromosome</a:t>
            </a:r>
          </a:p>
        </p:txBody>
      </p:sp>
      <p:sp>
        <p:nvSpPr>
          <p:cNvPr id="1090578" name="Oval 18"/>
          <p:cNvSpPr>
            <a:spLocks noChangeArrowheads="1"/>
          </p:cNvSpPr>
          <p:nvPr/>
        </p:nvSpPr>
        <p:spPr bwMode="auto">
          <a:xfrm>
            <a:off x="5807075" y="3738563"/>
            <a:ext cx="222250" cy="222250"/>
          </a:xfrm>
          <a:prstGeom prst="ellipse">
            <a:avLst/>
          </a:prstGeom>
          <a:solidFill>
            <a:srgbClr val="EF1A2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0579" name="Text Box 19"/>
          <p:cNvSpPr txBox="1">
            <a:spLocks noChangeArrowheads="1"/>
          </p:cNvSpPr>
          <p:nvPr/>
        </p:nvSpPr>
        <p:spPr bwMode="auto">
          <a:xfrm>
            <a:off x="5872164" y="3744913"/>
            <a:ext cx="85725" cy="188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eaLnBrk="0" fontAlgn="base" hangingPunct="0">
              <a:spcBef>
                <a:spcPct val="0"/>
              </a:spcBef>
              <a:spcAft>
                <a:spcPct val="0"/>
              </a:spcAft>
            </a:pPr>
            <a:r>
              <a:rPr lang="en-US" altLang="en-US" sz="1300" b="1">
                <a:solidFill>
                  <a:srgbClr val="FFFFFF"/>
                </a:solidFill>
                <a:latin typeface="Arial" panose="020B0604020202020204" pitchFamily="34" charset="0"/>
              </a:rPr>
              <a:t>3</a:t>
            </a:r>
          </a:p>
        </p:txBody>
      </p:sp>
      <p:sp>
        <p:nvSpPr>
          <p:cNvPr id="1090580" name="Text Box 20"/>
          <p:cNvSpPr txBox="1">
            <a:spLocks noChangeArrowheads="1"/>
          </p:cNvSpPr>
          <p:nvPr/>
        </p:nvSpPr>
        <p:spPr bwMode="auto">
          <a:xfrm>
            <a:off x="4314826" y="6018214"/>
            <a:ext cx="1317625" cy="522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Inject cells</a:t>
            </a:r>
          </a:p>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into patient</a:t>
            </a:r>
          </a:p>
        </p:txBody>
      </p:sp>
      <p:sp>
        <p:nvSpPr>
          <p:cNvPr id="1090581" name="Oval 21"/>
          <p:cNvSpPr>
            <a:spLocks noChangeArrowheads="1"/>
          </p:cNvSpPr>
          <p:nvPr/>
        </p:nvSpPr>
        <p:spPr bwMode="auto">
          <a:xfrm>
            <a:off x="4022725" y="6038850"/>
            <a:ext cx="222250" cy="222250"/>
          </a:xfrm>
          <a:prstGeom prst="ellipse">
            <a:avLst/>
          </a:prstGeom>
          <a:solidFill>
            <a:srgbClr val="EF1A2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0582" name="Text Box 22"/>
          <p:cNvSpPr txBox="1">
            <a:spLocks noChangeArrowheads="1"/>
          </p:cNvSpPr>
          <p:nvPr/>
        </p:nvSpPr>
        <p:spPr bwMode="auto">
          <a:xfrm>
            <a:off x="4087814" y="6045201"/>
            <a:ext cx="85725" cy="188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eaLnBrk="0" fontAlgn="base" hangingPunct="0">
              <a:spcBef>
                <a:spcPct val="0"/>
              </a:spcBef>
              <a:spcAft>
                <a:spcPct val="0"/>
              </a:spcAft>
            </a:pPr>
            <a:r>
              <a:rPr lang="en-US" altLang="en-US" sz="1300" b="1">
                <a:solidFill>
                  <a:srgbClr val="FFFFFF"/>
                </a:solidFill>
                <a:latin typeface="Arial" panose="020B0604020202020204" pitchFamily="34" charset="0"/>
              </a:rPr>
              <a:t>4</a:t>
            </a:r>
          </a:p>
        </p:txBody>
      </p:sp>
      <p:sp>
        <p:nvSpPr>
          <p:cNvPr id="1090583" name="Text Box 23"/>
          <p:cNvSpPr txBox="1">
            <a:spLocks noChangeArrowheads="1"/>
          </p:cNvSpPr>
          <p:nvPr/>
        </p:nvSpPr>
        <p:spPr bwMode="auto">
          <a:xfrm>
            <a:off x="5924551" y="4471989"/>
            <a:ext cx="2085975" cy="439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Bone marrow</a:t>
            </a:r>
          </a:p>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cell from patient</a:t>
            </a:r>
          </a:p>
        </p:txBody>
      </p:sp>
      <p:sp>
        <p:nvSpPr>
          <p:cNvPr id="1090584" name="Text Box 24"/>
          <p:cNvSpPr txBox="1">
            <a:spLocks noChangeArrowheads="1"/>
          </p:cNvSpPr>
          <p:nvPr/>
        </p:nvSpPr>
        <p:spPr bwMode="auto">
          <a:xfrm>
            <a:off x="6270625" y="5387975"/>
            <a:ext cx="857250" cy="54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Bone</a:t>
            </a:r>
          </a:p>
          <a:p>
            <a:pPr algn="ct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marrow</a:t>
            </a:r>
          </a:p>
        </p:txBody>
      </p:sp>
      <p:sp>
        <p:nvSpPr>
          <p:cNvPr id="1090585" name="Line 25"/>
          <p:cNvSpPr>
            <a:spLocks noChangeShapeType="1"/>
          </p:cNvSpPr>
          <p:nvPr/>
        </p:nvSpPr>
        <p:spPr bwMode="auto">
          <a:xfrm>
            <a:off x="5156201" y="4597400"/>
            <a:ext cx="7397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0586" name="Line 26"/>
          <p:cNvSpPr>
            <a:spLocks noChangeShapeType="1"/>
          </p:cNvSpPr>
          <p:nvPr/>
        </p:nvSpPr>
        <p:spPr bwMode="auto">
          <a:xfrm flipV="1">
            <a:off x="5048251" y="1987550"/>
            <a:ext cx="860425"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0587" name="Line 27"/>
          <p:cNvSpPr>
            <a:spLocks noChangeShapeType="1"/>
          </p:cNvSpPr>
          <p:nvPr/>
        </p:nvSpPr>
        <p:spPr bwMode="auto">
          <a:xfrm flipV="1">
            <a:off x="5016501" y="1470026"/>
            <a:ext cx="873125" cy="6318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0588" name="Text Box 28"/>
          <p:cNvSpPr txBox="1">
            <a:spLocks noChangeArrowheads="1"/>
          </p:cNvSpPr>
          <p:nvPr/>
        </p:nvSpPr>
        <p:spPr bwMode="auto">
          <a:xfrm>
            <a:off x="4162426" y="166688"/>
            <a:ext cx="1584325" cy="55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Cloned gene</a:t>
            </a:r>
          </a:p>
          <a:p>
            <a:pPr eaLnBrk="0" fontAlgn="base" hangingPunct="0">
              <a:lnSpc>
                <a:spcPct val="90000"/>
              </a:lnSpc>
              <a:spcBef>
                <a:spcPct val="0"/>
              </a:spcBef>
              <a:spcAft>
                <a:spcPct val="0"/>
              </a:spcAft>
            </a:pPr>
            <a:r>
              <a:rPr lang="en-US" altLang="en-US" b="1">
                <a:solidFill>
                  <a:srgbClr val="000000"/>
                </a:solidFill>
                <a:latin typeface="Arial" panose="020B0604020202020204" pitchFamily="34" charset="0"/>
              </a:rPr>
              <a:t>(normal allele)</a:t>
            </a:r>
          </a:p>
        </p:txBody>
      </p:sp>
      <p:sp>
        <p:nvSpPr>
          <p:cNvPr id="1090589" name="Line 29"/>
          <p:cNvSpPr>
            <a:spLocks noChangeShapeType="1"/>
          </p:cNvSpPr>
          <p:nvPr/>
        </p:nvSpPr>
        <p:spPr bwMode="auto">
          <a:xfrm flipV="1">
            <a:off x="6524626" y="5867400"/>
            <a:ext cx="130175" cy="1905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Tree>
    <p:custDataLst>
      <p:tags r:id="rId1"/>
    </p:custDataLst>
    <p:extLst>
      <p:ext uri="{BB962C8B-B14F-4D97-AF65-F5344CB8AC3E}">
        <p14:creationId xmlns:p14="http://schemas.microsoft.com/office/powerpoint/2010/main" val="3315451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Rectangle 2"/>
          <p:cNvSpPr>
            <a:spLocks noGrp="1" noChangeArrowheads="1"/>
          </p:cNvSpPr>
          <p:nvPr>
            <p:ph type="body" idx="1"/>
          </p:nvPr>
        </p:nvSpPr>
        <p:spPr>
          <a:xfrm>
            <a:off x="1822450" y="1263650"/>
            <a:ext cx="8534400" cy="914400"/>
          </a:xfrm>
        </p:spPr>
        <p:txBody>
          <a:bodyPr/>
          <a:lstStyle/>
          <a:p>
            <a:pPr algn="ctr">
              <a:buFont typeface="Wingdings" panose="05000000000000000000" pitchFamily="2" charset="2"/>
              <a:buNone/>
            </a:pPr>
            <a:r>
              <a:rPr lang="en-US" altLang="en-US" sz="4400"/>
              <a:t>DNA PROFILING</a:t>
            </a:r>
          </a:p>
        </p:txBody>
      </p:sp>
      <p:sp>
        <p:nvSpPr>
          <p:cNvPr id="1092611" name="Line 3"/>
          <p:cNvSpPr>
            <a:spLocks noChangeShapeType="1"/>
          </p:cNvSpPr>
          <p:nvPr/>
        </p:nvSpPr>
        <p:spPr bwMode="auto">
          <a:xfrm>
            <a:off x="1706563" y="1106488"/>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2612" name="Line 4"/>
          <p:cNvSpPr>
            <a:spLocks noChangeShapeType="1"/>
          </p:cNvSpPr>
          <p:nvPr/>
        </p:nvSpPr>
        <p:spPr bwMode="auto">
          <a:xfrm>
            <a:off x="1706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2613" name="Text Box 5"/>
          <p:cNvSpPr txBox="1">
            <a:spLocks noChangeArrowheads="1"/>
          </p:cNvSpPr>
          <p:nvPr/>
        </p:nvSpPr>
        <p:spPr bwMode="auto">
          <a:xfrm>
            <a:off x="1706563" y="6626226"/>
            <a:ext cx="8775700"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ea typeface="Geneva" pitchFamily="48" charset="0"/>
                <a:cs typeface="Geneva" pitchFamily="48" charset="0"/>
              </a:rPr>
              <a:t>Copyright © 2009 Pearson Education, Inc.</a:t>
            </a:r>
            <a:endParaRPr lang="en-US" altLang="en-US" sz="2400">
              <a:solidFill>
                <a:srgbClr val="000000"/>
              </a:solidFill>
              <a:latin typeface="Arial" panose="020B0604020202020204" pitchFamily="34" charset="0"/>
              <a:ea typeface="Geneva" pitchFamily="48" charset="0"/>
              <a:cs typeface="Geneva" pitchFamily="48" charset="0"/>
            </a:endParaRPr>
          </a:p>
        </p:txBody>
      </p:sp>
    </p:spTree>
    <p:extLst>
      <p:ext uri="{BB962C8B-B14F-4D97-AF65-F5344CB8AC3E}">
        <p14:creationId xmlns:p14="http://schemas.microsoft.com/office/powerpoint/2010/main" val="2921198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4658" name="Rectangle 2"/>
          <p:cNvSpPr>
            <a:spLocks noGrp="1" noChangeArrowheads="1"/>
          </p:cNvSpPr>
          <p:nvPr>
            <p:ph type="title"/>
          </p:nvPr>
        </p:nvSpPr>
        <p:spPr>
          <a:xfrm>
            <a:off x="580914" y="180975"/>
            <a:ext cx="9636238" cy="914400"/>
          </a:xfrm>
        </p:spPr>
        <p:txBody>
          <a:bodyPr/>
          <a:lstStyle/>
          <a:p>
            <a:pPr marL="1011238" indent="-1011238"/>
            <a:r>
              <a:rPr lang="en-US" altLang="en-US" sz="4400" dirty="0"/>
              <a:t>DNA Profiling</a:t>
            </a:r>
          </a:p>
        </p:txBody>
      </p:sp>
      <p:sp>
        <p:nvSpPr>
          <p:cNvPr id="1094659" name="Rectangle 3"/>
          <p:cNvSpPr>
            <a:spLocks noGrp="1" noChangeArrowheads="1"/>
          </p:cNvSpPr>
          <p:nvPr>
            <p:ph type="body" idx="1"/>
          </p:nvPr>
        </p:nvSpPr>
        <p:spPr>
          <a:xfrm>
            <a:off x="580913" y="1316039"/>
            <a:ext cx="9514000" cy="3832225"/>
          </a:xfrm>
        </p:spPr>
        <p:txBody>
          <a:bodyPr/>
          <a:lstStyle/>
          <a:p>
            <a:pPr marL="460375" lvl="1" indent="-346075">
              <a:spcBef>
                <a:spcPct val="30000"/>
              </a:spcBef>
            </a:pPr>
            <a:r>
              <a:rPr lang="en-US" altLang="en-US" sz="3200" b="1" dirty="0"/>
              <a:t>DNA profiling</a:t>
            </a:r>
            <a:r>
              <a:rPr lang="en-US" altLang="en-US" sz="3200" dirty="0"/>
              <a:t> is the analysis of DNA fragments to determine whether they come from a particular individual</a:t>
            </a:r>
          </a:p>
          <a:p>
            <a:pPr marL="1146175" lvl="2" indent="-347663">
              <a:spcBef>
                <a:spcPct val="30000"/>
              </a:spcBef>
              <a:buFontTx/>
              <a:buChar char="–"/>
            </a:pPr>
            <a:r>
              <a:rPr lang="en-US" altLang="en-US" sz="2800" dirty="0"/>
              <a:t>Compares genetic markers from noncoding regions that show variation between individuals</a:t>
            </a:r>
          </a:p>
          <a:p>
            <a:pPr marL="1146175" lvl="2" indent="-347663">
              <a:spcBef>
                <a:spcPct val="30000"/>
              </a:spcBef>
              <a:buFontTx/>
              <a:buChar char="–"/>
            </a:pPr>
            <a:r>
              <a:rPr lang="en-US" altLang="en-US" sz="2800" dirty="0"/>
              <a:t>Involves amplification (copying) of markers for analysis</a:t>
            </a:r>
          </a:p>
          <a:p>
            <a:pPr marL="1146175" lvl="2" indent="-347663">
              <a:spcBef>
                <a:spcPct val="30000"/>
              </a:spcBef>
              <a:buFontTx/>
              <a:buChar char="–"/>
            </a:pPr>
            <a:r>
              <a:rPr lang="en-US" altLang="en-US" sz="2800" dirty="0"/>
              <a:t>Sizes of amplified fragments are compared </a:t>
            </a:r>
          </a:p>
        </p:txBody>
      </p:sp>
      <p:sp>
        <p:nvSpPr>
          <p:cNvPr id="1094660"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altLang="en-US" sz="1400" b="1">
                <a:solidFill>
                  <a:srgbClr val="000000"/>
                </a:solidFill>
              </a:rPr>
              <a:t>0</a:t>
            </a:r>
          </a:p>
        </p:txBody>
      </p:sp>
      <p:sp>
        <p:nvSpPr>
          <p:cNvPr id="1094661" name="Line 5"/>
          <p:cNvSpPr>
            <a:spLocks noChangeShapeType="1"/>
          </p:cNvSpPr>
          <p:nvPr/>
        </p:nvSpPr>
        <p:spPr bwMode="auto">
          <a:xfrm>
            <a:off x="580913" y="1095375"/>
            <a:ext cx="8775700" cy="0"/>
          </a:xfrm>
          <a:prstGeom prst="line">
            <a:avLst/>
          </a:prstGeom>
          <a:noFill/>
          <a:ln w="76200">
            <a:solidFill>
              <a:srgbClr val="A8B99B"/>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4662" name="Line 6"/>
          <p:cNvSpPr>
            <a:spLocks noChangeShapeType="1"/>
          </p:cNvSpPr>
          <p:nvPr/>
        </p:nvSpPr>
        <p:spPr bwMode="auto">
          <a:xfrm>
            <a:off x="1706563" y="6535738"/>
            <a:ext cx="87757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4663" name="Text Box 7"/>
          <p:cNvSpPr txBox="1">
            <a:spLocks noChangeArrowheads="1"/>
          </p:cNvSpPr>
          <p:nvPr/>
        </p:nvSpPr>
        <p:spPr bwMode="auto">
          <a:xfrm>
            <a:off x="1706563" y="6626226"/>
            <a:ext cx="8775700" cy="13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lIns="0" tIns="0" rIns="0" bIns="0" anchor="ctr"/>
          <a:lstStyle/>
          <a:p>
            <a:pPr eaLnBrk="0" fontAlgn="base" hangingPunct="0">
              <a:spcBef>
                <a:spcPct val="50000"/>
              </a:spcBef>
              <a:spcAft>
                <a:spcPct val="0"/>
              </a:spcAft>
            </a:pPr>
            <a:r>
              <a:rPr lang="en-US" altLang="en-US" sz="900">
                <a:solidFill>
                  <a:srgbClr val="000000"/>
                </a:solidFill>
                <a:latin typeface="Arial" panose="020B0604020202020204" pitchFamily="34" charset="0"/>
                <a:ea typeface="Geneva" pitchFamily="48" charset="0"/>
                <a:cs typeface="Geneva" pitchFamily="48" charset="0"/>
              </a:rPr>
              <a:t>Copyright © 2009 Pearson Education, Inc.</a:t>
            </a:r>
            <a:endParaRPr lang="en-US" altLang="en-US" sz="2400">
              <a:solidFill>
                <a:srgbClr val="000000"/>
              </a:solidFill>
              <a:latin typeface="Arial" panose="020B0604020202020204" pitchFamily="34" charset="0"/>
              <a:ea typeface="Geneva" pitchFamily="48" charset="0"/>
              <a:cs typeface="Geneva" pitchFamily="48" charset="0"/>
            </a:endParaRPr>
          </a:p>
        </p:txBody>
      </p:sp>
    </p:spTree>
    <p:custDataLst>
      <p:tags r:id="rId1"/>
    </p:custDataLst>
    <p:extLst>
      <p:ext uri="{BB962C8B-B14F-4D97-AF65-F5344CB8AC3E}">
        <p14:creationId xmlns:p14="http://schemas.microsoft.com/office/powerpoint/2010/main" val="2697784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6708" name="FlagCount" hidden="1">
            <a:hlinkClick r:id="rId4" action="ppaction://hlinkfile"/>
          </p:cNvPr>
          <p:cNvSpPr>
            <a:spLocks noChangeArrowheads="1"/>
          </p:cNvSpPr>
          <p:nvPr/>
        </p:nvSpPr>
        <p:spPr bwMode="auto">
          <a:xfrm>
            <a:off x="9779000" y="254000"/>
            <a:ext cx="381000" cy="317500"/>
          </a:xfrm>
          <a:prstGeom prst="wedgeRoundRectCallout">
            <a:avLst>
              <a:gd name="adj1" fmla="val -43750"/>
              <a:gd name="adj2" fmla="val 70000"/>
              <a:gd name="adj3" fmla="val 16667"/>
            </a:avLst>
          </a:prstGeom>
          <a:solidFill>
            <a:schemeClr val="accent1">
              <a:alpha val="25000"/>
            </a:schemeClr>
          </a:solidFill>
          <a:ln w="1905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fontAlgn="base" hangingPunct="0">
              <a:spcBef>
                <a:spcPct val="0"/>
              </a:spcBef>
              <a:spcAft>
                <a:spcPct val="0"/>
              </a:spcAft>
            </a:pPr>
            <a:r>
              <a:rPr lang="en-US" altLang="en-US" sz="1400" b="1">
                <a:solidFill>
                  <a:srgbClr val="000000"/>
                </a:solidFill>
              </a:rPr>
              <a:t>0</a:t>
            </a:r>
          </a:p>
        </p:txBody>
      </p:sp>
      <p:pic>
        <p:nvPicPr>
          <p:cNvPr id="1096712" name="Picture 8" descr="12_11DNAFingerPrintOver-U"/>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7425" y="142875"/>
            <a:ext cx="7677150" cy="6572250"/>
          </a:xfrm>
          <a:prstGeom prst="rect">
            <a:avLst/>
          </a:prstGeom>
          <a:noFill/>
          <a:extLst>
            <a:ext uri="{909E8E84-426E-40DD-AFC4-6F175D3DCCD1}">
              <a14:hiddenFill xmlns:a14="http://schemas.microsoft.com/office/drawing/2010/main">
                <a:solidFill>
                  <a:srgbClr val="FFFFFF"/>
                </a:solidFill>
              </a14:hiddenFill>
            </a:ext>
          </a:extLst>
        </p:spPr>
      </p:pic>
      <p:sp>
        <p:nvSpPr>
          <p:cNvPr id="1096713" name="Text Box 9"/>
          <p:cNvSpPr txBox="1">
            <a:spLocks noChangeArrowheads="1"/>
          </p:cNvSpPr>
          <p:nvPr/>
        </p:nvSpPr>
        <p:spPr bwMode="auto">
          <a:xfrm>
            <a:off x="4759325" y="962025"/>
            <a:ext cx="17399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80000"/>
              </a:lnSpc>
              <a:spcBef>
                <a:spcPct val="0"/>
              </a:spcBef>
              <a:spcAft>
                <a:spcPct val="0"/>
              </a:spcAft>
            </a:pPr>
            <a:r>
              <a:rPr lang="en-US" altLang="en-US" sz="2000" b="1">
                <a:solidFill>
                  <a:srgbClr val="000000"/>
                </a:solidFill>
                <a:latin typeface="Arial" panose="020B0604020202020204" pitchFamily="34" charset="0"/>
              </a:rPr>
              <a:t>Crime scene</a:t>
            </a:r>
          </a:p>
        </p:txBody>
      </p:sp>
      <p:sp>
        <p:nvSpPr>
          <p:cNvPr id="1096714" name="Text Box 10"/>
          <p:cNvSpPr txBox="1">
            <a:spLocks noChangeArrowheads="1"/>
          </p:cNvSpPr>
          <p:nvPr/>
        </p:nvSpPr>
        <p:spPr bwMode="auto">
          <a:xfrm>
            <a:off x="2676525" y="1282700"/>
            <a:ext cx="1739900" cy="268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80000"/>
              </a:lnSpc>
              <a:spcBef>
                <a:spcPct val="0"/>
              </a:spcBef>
              <a:spcAft>
                <a:spcPct val="0"/>
              </a:spcAft>
            </a:pPr>
            <a:r>
              <a:rPr lang="en-US" altLang="en-US" sz="2000" b="1">
                <a:solidFill>
                  <a:srgbClr val="000000"/>
                </a:solidFill>
                <a:latin typeface="Arial" panose="020B0604020202020204" pitchFamily="34" charset="0"/>
              </a:rPr>
              <a:t>DNA isolated</a:t>
            </a:r>
          </a:p>
        </p:txBody>
      </p:sp>
      <p:sp>
        <p:nvSpPr>
          <p:cNvPr id="1096715" name="Oval 11"/>
          <p:cNvSpPr>
            <a:spLocks noChangeArrowheads="1"/>
          </p:cNvSpPr>
          <p:nvPr/>
        </p:nvSpPr>
        <p:spPr bwMode="auto">
          <a:xfrm>
            <a:off x="2311400" y="1216025"/>
            <a:ext cx="304800" cy="304800"/>
          </a:xfrm>
          <a:prstGeom prst="ellipse">
            <a:avLst/>
          </a:prstGeom>
          <a:solidFill>
            <a:srgbClr val="EF1A2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6716" name="Text Box 12"/>
          <p:cNvSpPr txBox="1">
            <a:spLocks noChangeArrowheads="1"/>
          </p:cNvSpPr>
          <p:nvPr/>
        </p:nvSpPr>
        <p:spPr bwMode="auto">
          <a:xfrm>
            <a:off x="2390776" y="1266825"/>
            <a:ext cx="130175" cy="1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eaLnBrk="0" fontAlgn="base" hangingPunct="0">
              <a:lnSpc>
                <a:spcPct val="80000"/>
              </a:lnSpc>
              <a:spcBef>
                <a:spcPct val="0"/>
              </a:spcBef>
              <a:spcAft>
                <a:spcPct val="0"/>
              </a:spcAft>
            </a:pPr>
            <a:r>
              <a:rPr lang="en-US" altLang="en-US" sz="1900" b="1">
                <a:solidFill>
                  <a:srgbClr val="FFFFFF"/>
                </a:solidFill>
                <a:latin typeface="Arial" panose="020B0604020202020204" pitchFamily="34" charset="0"/>
              </a:rPr>
              <a:t>1</a:t>
            </a:r>
          </a:p>
        </p:txBody>
      </p:sp>
      <p:sp>
        <p:nvSpPr>
          <p:cNvPr id="1096717" name="Text Box 13"/>
          <p:cNvSpPr txBox="1">
            <a:spLocks noChangeArrowheads="1"/>
          </p:cNvSpPr>
          <p:nvPr/>
        </p:nvSpPr>
        <p:spPr bwMode="auto">
          <a:xfrm>
            <a:off x="6584951" y="965200"/>
            <a:ext cx="1216025" cy="24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80000"/>
              </a:lnSpc>
              <a:spcBef>
                <a:spcPct val="0"/>
              </a:spcBef>
              <a:spcAft>
                <a:spcPct val="0"/>
              </a:spcAft>
            </a:pPr>
            <a:r>
              <a:rPr lang="en-US" altLang="en-US" sz="2000" b="1">
                <a:solidFill>
                  <a:srgbClr val="000000"/>
                </a:solidFill>
                <a:latin typeface="Arial" panose="020B0604020202020204" pitchFamily="34" charset="0"/>
              </a:rPr>
              <a:t>Suspect 1</a:t>
            </a:r>
          </a:p>
        </p:txBody>
      </p:sp>
      <p:sp>
        <p:nvSpPr>
          <p:cNvPr id="1096718" name="Text Box 14"/>
          <p:cNvSpPr txBox="1">
            <a:spLocks noChangeArrowheads="1"/>
          </p:cNvSpPr>
          <p:nvPr/>
        </p:nvSpPr>
        <p:spPr bwMode="auto">
          <a:xfrm>
            <a:off x="8181976" y="965200"/>
            <a:ext cx="1216025" cy="24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80000"/>
              </a:lnSpc>
              <a:spcBef>
                <a:spcPct val="0"/>
              </a:spcBef>
              <a:spcAft>
                <a:spcPct val="0"/>
              </a:spcAft>
            </a:pPr>
            <a:r>
              <a:rPr lang="en-US" altLang="en-US" sz="2000" b="1">
                <a:solidFill>
                  <a:srgbClr val="000000"/>
                </a:solidFill>
                <a:latin typeface="Arial" panose="020B0604020202020204" pitchFamily="34" charset="0"/>
              </a:rPr>
              <a:t>Suspect 2</a:t>
            </a:r>
          </a:p>
        </p:txBody>
      </p:sp>
      <p:sp>
        <p:nvSpPr>
          <p:cNvPr id="1096719" name="Text Box 15"/>
          <p:cNvSpPr txBox="1">
            <a:spLocks noChangeArrowheads="1"/>
          </p:cNvSpPr>
          <p:nvPr/>
        </p:nvSpPr>
        <p:spPr bwMode="auto">
          <a:xfrm>
            <a:off x="2692401" y="2889251"/>
            <a:ext cx="2238375" cy="601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90000"/>
              </a:lnSpc>
              <a:spcBef>
                <a:spcPct val="0"/>
              </a:spcBef>
              <a:spcAft>
                <a:spcPct val="0"/>
              </a:spcAft>
            </a:pPr>
            <a:r>
              <a:rPr lang="en-US" altLang="en-US" sz="2000" b="1">
                <a:solidFill>
                  <a:srgbClr val="000000"/>
                </a:solidFill>
                <a:latin typeface="Arial" panose="020B0604020202020204" pitchFamily="34" charset="0"/>
              </a:rPr>
              <a:t>DNA of selected</a:t>
            </a:r>
          </a:p>
          <a:p>
            <a:pPr eaLnBrk="0" fontAlgn="base" hangingPunct="0">
              <a:lnSpc>
                <a:spcPct val="90000"/>
              </a:lnSpc>
              <a:spcBef>
                <a:spcPct val="0"/>
              </a:spcBef>
              <a:spcAft>
                <a:spcPct val="0"/>
              </a:spcAft>
            </a:pPr>
            <a:r>
              <a:rPr lang="en-US" altLang="en-US" sz="2000" b="1">
                <a:solidFill>
                  <a:srgbClr val="000000"/>
                </a:solidFill>
                <a:latin typeface="Arial" panose="020B0604020202020204" pitchFamily="34" charset="0"/>
              </a:rPr>
              <a:t>markers amplified</a:t>
            </a:r>
          </a:p>
        </p:txBody>
      </p:sp>
      <p:sp>
        <p:nvSpPr>
          <p:cNvPr id="1096720" name="Oval 16"/>
          <p:cNvSpPr>
            <a:spLocks noChangeArrowheads="1"/>
          </p:cNvSpPr>
          <p:nvPr/>
        </p:nvSpPr>
        <p:spPr bwMode="auto">
          <a:xfrm>
            <a:off x="2320925" y="2854325"/>
            <a:ext cx="304800" cy="304800"/>
          </a:xfrm>
          <a:prstGeom prst="ellipse">
            <a:avLst/>
          </a:prstGeom>
          <a:solidFill>
            <a:srgbClr val="EF1A2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6721" name="Text Box 17"/>
          <p:cNvSpPr txBox="1">
            <a:spLocks noChangeArrowheads="1"/>
          </p:cNvSpPr>
          <p:nvPr/>
        </p:nvSpPr>
        <p:spPr bwMode="auto">
          <a:xfrm>
            <a:off x="2400301" y="2905125"/>
            <a:ext cx="130175" cy="1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eaLnBrk="0" fontAlgn="base" hangingPunct="0">
              <a:lnSpc>
                <a:spcPct val="80000"/>
              </a:lnSpc>
              <a:spcBef>
                <a:spcPct val="0"/>
              </a:spcBef>
              <a:spcAft>
                <a:spcPct val="0"/>
              </a:spcAft>
            </a:pPr>
            <a:r>
              <a:rPr lang="en-US" altLang="en-US" sz="1900" b="1">
                <a:solidFill>
                  <a:srgbClr val="FFFFFF"/>
                </a:solidFill>
                <a:latin typeface="Arial" panose="020B0604020202020204" pitchFamily="34" charset="0"/>
              </a:rPr>
              <a:t>2</a:t>
            </a:r>
          </a:p>
        </p:txBody>
      </p:sp>
      <p:sp>
        <p:nvSpPr>
          <p:cNvPr id="1096722" name="Text Box 18"/>
          <p:cNvSpPr txBox="1">
            <a:spLocks noChangeArrowheads="1"/>
          </p:cNvSpPr>
          <p:nvPr/>
        </p:nvSpPr>
        <p:spPr bwMode="auto">
          <a:xfrm>
            <a:off x="2665414" y="4959351"/>
            <a:ext cx="1901825" cy="582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eaLnBrk="0" fontAlgn="base" hangingPunct="0">
              <a:lnSpc>
                <a:spcPct val="90000"/>
              </a:lnSpc>
              <a:spcBef>
                <a:spcPct val="0"/>
              </a:spcBef>
              <a:spcAft>
                <a:spcPct val="0"/>
              </a:spcAft>
            </a:pPr>
            <a:r>
              <a:rPr lang="en-US" altLang="en-US" sz="2000" b="1">
                <a:solidFill>
                  <a:srgbClr val="000000"/>
                </a:solidFill>
                <a:latin typeface="Arial" panose="020B0604020202020204" pitchFamily="34" charset="0"/>
              </a:rPr>
              <a:t>Amplified DNA </a:t>
            </a:r>
          </a:p>
          <a:p>
            <a:pPr eaLnBrk="0" fontAlgn="base" hangingPunct="0">
              <a:lnSpc>
                <a:spcPct val="90000"/>
              </a:lnSpc>
              <a:spcBef>
                <a:spcPct val="0"/>
              </a:spcBef>
              <a:spcAft>
                <a:spcPct val="0"/>
              </a:spcAft>
            </a:pPr>
            <a:r>
              <a:rPr lang="en-US" altLang="en-US" sz="2000" b="1">
                <a:solidFill>
                  <a:srgbClr val="000000"/>
                </a:solidFill>
                <a:latin typeface="Arial" panose="020B0604020202020204" pitchFamily="34" charset="0"/>
              </a:rPr>
              <a:t>compared</a:t>
            </a:r>
          </a:p>
        </p:txBody>
      </p:sp>
      <p:sp>
        <p:nvSpPr>
          <p:cNvPr id="1096723" name="Oval 19"/>
          <p:cNvSpPr>
            <a:spLocks noChangeArrowheads="1"/>
          </p:cNvSpPr>
          <p:nvPr/>
        </p:nvSpPr>
        <p:spPr bwMode="auto">
          <a:xfrm>
            <a:off x="2303463" y="4953000"/>
            <a:ext cx="304800" cy="304800"/>
          </a:xfrm>
          <a:prstGeom prst="ellipse">
            <a:avLst/>
          </a:prstGeom>
          <a:solidFill>
            <a:srgbClr val="EF1A23"/>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r" eaLnBrk="0" fontAlgn="base" hangingPunct="0">
              <a:spcBef>
                <a:spcPct val="0"/>
              </a:spcBef>
              <a:spcAft>
                <a:spcPct val="0"/>
              </a:spcAft>
            </a:pPr>
            <a:endParaRPr lang="en-US" sz="2400">
              <a:solidFill>
                <a:srgbClr val="000000"/>
              </a:solidFill>
              <a:latin typeface="Arial" panose="020B0604020202020204" pitchFamily="34" charset="0"/>
            </a:endParaRPr>
          </a:p>
        </p:txBody>
      </p:sp>
      <p:sp>
        <p:nvSpPr>
          <p:cNvPr id="1096724" name="Text Box 20"/>
          <p:cNvSpPr txBox="1">
            <a:spLocks noChangeArrowheads="1"/>
          </p:cNvSpPr>
          <p:nvPr/>
        </p:nvSpPr>
        <p:spPr bwMode="auto">
          <a:xfrm>
            <a:off x="2382839" y="5003800"/>
            <a:ext cx="130175" cy="19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algn="ctr" eaLnBrk="0" fontAlgn="base" hangingPunct="0">
              <a:lnSpc>
                <a:spcPct val="80000"/>
              </a:lnSpc>
              <a:spcBef>
                <a:spcPct val="0"/>
              </a:spcBef>
              <a:spcAft>
                <a:spcPct val="0"/>
              </a:spcAft>
            </a:pPr>
            <a:r>
              <a:rPr lang="en-US" altLang="en-US" sz="1900" b="1">
                <a:solidFill>
                  <a:srgbClr val="FFFFFF"/>
                </a:solidFill>
                <a:latin typeface="Arial" panose="020B0604020202020204" pitchFamily="34" charset="0"/>
              </a:rPr>
              <a:t>3</a:t>
            </a:r>
          </a:p>
        </p:txBody>
      </p:sp>
    </p:spTree>
    <p:custDataLst>
      <p:tags r:id="rId1"/>
    </p:custDataLst>
    <p:extLst>
      <p:ext uri="{BB962C8B-B14F-4D97-AF65-F5344CB8AC3E}">
        <p14:creationId xmlns:p14="http://schemas.microsoft.com/office/powerpoint/2010/main" val="35627416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BTEXT" val=""/>
</p:tagLst>
</file>

<file path=ppt/tags/tag2.xml><?xml version="1.0" encoding="utf-8"?>
<p:tagLst xmlns:a="http://schemas.openxmlformats.org/drawingml/2006/main" xmlns:r="http://schemas.openxmlformats.org/officeDocument/2006/relationships" xmlns:p="http://schemas.openxmlformats.org/presentationml/2006/main">
  <p:tag name="TBTEXT" val=""/>
</p:tagLst>
</file>

<file path=ppt/tags/tag3.xml><?xml version="1.0" encoding="utf-8"?>
<p:tagLst xmlns:a="http://schemas.openxmlformats.org/drawingml/2006/main" xmlns:r="http://schemas.openxmlformats.org/officeDocument/2006/relationships" xmlns:p="http://schemas.openxmlformats.org/presentationml/2006/main">
  <p:tag name="TBTEXT" val=""/>
</p:tagLst>
</file>

<file path=ppt/tags/tag4.xml><?xml version="1.0" encoding="utf-8"?>
<p:tagLst xmlns:a="http://schemas.openxmlformats.org/drawingml/2006/main" xmlns:r="http://schemas.openxmlformats.org/officeDocument/2006/relationships" xmlns:p="http://schemas.openxmlformats.org/presentationml/2006/main">
  <p:tag name="TBTEXT" val=""/>
</p:tagLst>
</file>

<file path=ppt/tags/tag5.xml><?xml version="1.0" encoding="utf-8"?>
<p:tagLst xmlns:a="http://schemas.openxmlformats.org/drawingml/2006/main" xmlns:r="http://schemas.openxmlformats.org/officeDocument/2006/relationships" xmlns:p="http://schemas.openxmlformats.org/presentationml/2006/main">
  <p:tag name="TBTEXT" val=""/>
</p:tagLst>
</file>

<file path=ppt/theme/theme1.xml><?xml version="1.0" encoding="utf-8"?>
<a:theme xmlns:a="http://schemas.openxmlformats.org/drawingml/2006/main" name="1_CC4eActiveLectureQuestions">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1_CC4eActiveLectureQuestions">
      <a:majorFont>
        <a:latin typeface="Times New Roman"/>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CC4eActiveLectureQuestions">
  <a:themeElements>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fontScheme name="1_CC4eActiveLectureQuestions">
      <a:majorFont>
        <a:latin typeface="Times New Roman"/>
        <a:ea typeface=""/>
        <a:cs typeface="Arial"/>
      </a:majorFont>
      <a:minorFont>
        <a:latin typeface="Tahoma"/>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1_CC4eActiveLectureQuestion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C4eActiveLectureQuestion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C4eActiveLectureQuestion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C4eActiveLectureQuestion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C4eActiveLectureQuestion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C4eActiveLectureQuestion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C4eActiveLectureQuestion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C4eActiveLectureQuestion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C4eActiveLectureQuestion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C4eActiveLectureQuestion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C4eActiveLectureQuestion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CC4eActiveLectureQuestions 13">
        <a:dk1>
          <a:srgbClr val="000000"/>
        </a:dk1>
        <a:lt1>
          <a:srgbClr val="FFFFFF"/>
        </a:lt1>
        <a:dk2>
          <a:srgbClr val="005472"/>
        </a:dk2>
        <a:lt2>
          <a:srgbClr val="00000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4">
        <a:dk1>
          <a:srgbClr val="000000"/>
        </a:dk1>
        <a:lt1>
          <a:srgbClr val="FFFFFF"/>
        </a:lt1>
        <a:dk2>
          <a:srgbClr val="333399"/>
        </a:dk2>
        <a:lt2>
          <a:srgbClr val="000000"/>
        </a:lt2>
        <a:accent1>
          <a:srgbClr val="B7DAB8"/>
        </a:accent1>
        <a:accent2>
          <a:srgbClr val="005472"/>
        </a:accent2>
        <a:accent3>
          <a:srgbClr val="FFFFFF"/>
        </a:accent3>
        <a:accent4>
          <a:srgbClr val="000000"/>
        </a:accent4>
        <a:accent5>
          <a:srgbClr val="D8EAD8"/>
        </a:accent5>
        <a:accent6>
          <a:srgbClr val="004B6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C4eActiveLectureQuestions 15">
        <a:dk1>
          <a:srgbClr val="000000"/>
        </a:dk1>
        <a:lt1>
          <a:srgbClr val="FFFFFF"/>
        </a:lt1>
        <a:dk2>
          <a:srgbClr val="0060AF"/>
        </a:dk2>
        <a:lt2>
          <a:srgbClr val="000000"/>
        </a:lt2>
        <a:accent1>
          <a:srgbClr val="F7955A"/>
        </a:accent1>
        <a:accent2>
          <a:srgbClr val="009247"/>
        </a:accent2>
        <a:accent3>
          <a:srgbClr val="FFFFFF"/>
        </a:accent3>
        <a:accent4>
          <a:srgbClr val="000000"/>
        </a:accent4>
        <a:accent5>
          <a:srgbClr val="FAC8B5"/>
        </a:accent5>
        <a:accent6>
          <a:srgbClr val="00843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1048</Words>
  <Application>Microsoft Office PowerPoint</Application>
  <PresentationFormat>Widescreen</PresentationFormat>
  <Paragraphs>95</Paragraphs>
  <Slides>6</Slides>
  <Notes>6</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Arial Narrow</vt:lpstr>
      <vt:lpstr>Calibri</vt:lpstr>
      <vt:lpstr>Geneva</vt:lpstr>
      <vt:lpstr>Tahoma</vt:lpstr>
      <vt:lpstr>Times New Roman</vt:lpstr>
      <vt:lpstr>Wingdings</vt:lpstr>
      <vt:lpstr>1_CC4eActiveLectureQuestions</vt:lpstr>
      <vt:lpstr>2_CC4eActiveLectureQuestions</vt:lpstr>
      <vt:lpstr>Gene therapy</vt:lpstr>
      <vt:lpstr>Gene therapy</vt:lpstr>
      <vt:lpstr>PowerPoint Presentation</vt:lpstr>
      <vt:lpstr>PowerPoint Presentation</vt:lpstr>
      <vt:lpstr>DNA Profiling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 therapy</dc:title>
  <dc:creator>Paige Duda</dc:creator>
  <cp:lastModifiedBy>Paige Duda</cp:lastModifiedBy>
  <cp:revision>2</cp:revision>
  <dcterms:created xsi:type="dcterms:W3CDTF">2016-01-14T13:47:16Z</dcterms:created>
  <dcterms:modified xsi:type="dcterms:W3CDTF">2016-01-14T13:49:17Z</dcterms:modified>
</cp:coreProperties>
</file>